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drawings/drawing1.xml" ContentType="application/vnd.openxmlformats-officedocument.drawingml.chartshape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6"/>
  </p:notesMasterIdLst>
  <p:sldIdLst>
    <p:sldId id="256" r:id="rId2"/>
    <p:sldId id="966" r:id="rId3"/>
    <p:sldId id="258" r:id="rId4"/>
    <p:sldId id="290" r:id="rId5"/>
    <p:sldId id="280" r:id="rId6"/>
    <p:sldId id="281" r:id="rId7"/>
    <p:sldId id="282" r:id="rId8"/>
    <p:sldId id="960" r:id="rId9"/>
    <p:sldId id="959" r:id="rId10"/>
    <p:sldId id="957" r:id="rId11"/>
    <p:sldId id="962" r:id="rId12"/>
    <p:sldId id="963" r:id="rId13"/>
    <p:sldId id="288" r:id="rId14"/>
    <p:sldId id="967" r:id="rId15"/>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33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4" autoAdjust="0"/>
    <p:restoredTop sz="87779" autoAdjust="0"/>
  </p:normalViewPr>
  <p:slideViewPr>
    <p:cSldViewPr snapToGrid="0">
      <p:cViewPr varScale="1">
        <p:scale>
          <a:sx n="75" d="100"/>
          <a:sy n="75" d="100"/>
        </p:scale>
        <p:origin x="1056" y="66"/>
      </p:cViewPr>
      <p:guideLst/>
    </p:cSldViewPr>
  </p:slideViewPr>
  <p:notesTextViewPr>
    <p:cViewPr>
      <p:scale>
        <a:sx n="3" d="2"/>
        <a:sy n="3" d="2"/>
      </p:scale>
      <p:origin x="0" y="0"/>
    </p:cViewPr>
  </p:notesTextViewPr>
  <p:sorterViewPr>
    <p:cViewPr>
      <p:scale>
        <a:sx n="100" d="100"/>
        <a:sy n="100" d="100"/>
      </p:scale>
      <p:origin x="0" y="-1656"/>
    </p:cViewPr>
  </p:sorterViewPr>
  <p:notesViewPr>
    <p:cSldViewPr snapToGrid="0">
      <p:cViewPr varScale="1">
        <p:scale>
          <a:sx n="65" d="100"/>
          <a:sy n="65" d="100"/>
        </p:scale>
        <p:origin x="3246" y="4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5" Type="http://schemas.openxmlformats.org/officeDocument/2006/relationships/chartUserShapes" Target="../drawings/drawing1.xml"/><Relationship Id="rId4"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r>
              <a:rPr lang="en-US" b="0" dirty="0">
                <a:solidFill>
                  <a:schemeClr val="tx1">
                    <a:lumMod val="75000"/>
                    <a:lumOff val="25000"/>
                  </a:schemeClr>
                </a:solidFill>
              </a:rPr>
              <a:t>Building Gross Square Feet – 7,993,467 TOTAL</a:t>
            </a:r>
          </a:p>
        </c:rich>
      </c:tx>
      <c:layout>
        <c:manualLayout>
          <c:xMode val="edge"/>
          <c:yMode val="edge"/>
          <c:x val="0.316275598071731"/>
          <c:y val="0"/>
        </c:manualLayout>
      </c:layout>
      <c:overlay val="0"/>
      <c:spPr>
        <a:noFill/>
        <a:ln>
          <a:noFill/>
        </a:ln>
        <a:effectLst/>
      </c:spPr>
      <c:txPr>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Sheet1!$G$29</c:f>
              <c:strCache>
                <c:ptCount val="1"/>
                <c:pt idx="0">
                  <c:v>Marietta Campus</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Sheet1!$F$30:$F$33</c:f>
              <c:strCache>
                <c:ptCount val="4"/>
                <c:pt idx="0">
                  <c:v>CLASSROOM, OFFICES, SUPPORT BUILDINGS</c:v>
                </c:pt>
                <c:pt idx="1">
                  <c:v>PARKING DECKS</c:v>
                </c:pt>
                <c:pt idx="2">
                  <c:v>HOUSING</c:v>
                </c:pt>
                <c:pt idx="3">
                  <c:v>LEASED (NON HOUSING)</c:v>
                </c:pt>
              </c:strCache>
            </c:strRef>
          </c:cat>
          <c:val>
            <c:numRef>
              <c:f>Sheet1!$G$30:$G$33</c:f>
              <c:numCache>
                <c:formatCode>_(* #,##0_);_(* \(#,##0\);_(* "-"??_);_(@_)</c:formatCode>
                <c:ptCount val="4"/>
                <c:pt idx="0">
                  <c:v>942133</c:v>
                </c:pt>
                <c:pt idx="1">
                  <c:v>273280</c:v>
                </c:pt>
                <c:pt idx="2">
                  <c:v>569833</c:v>
                </c:pt>
                <c:pt idx="3">
                  <c:v>19516</c:v>
                </c:pt>
              </c:numCache>
            </c:numRef>
          </c:val>
          <c:extLst>
            <c:ext xmlns:c16="http://schemas.microsoft.com/office/drawing/2014/chart" uri="{C3380CC4-5D6E-409C-BE32-E72D297353CC}">
              <c16:uniqueId val="{00000000-C3B9-4508-B3CD-652B1413E0DA}"/>
            </c:ext>
          </c:extLst>
        </c:ser>
        <c:ser>
          <c:idx val="1"/>
          <c:order val="1"/>
          <c:tx>
            <c:strRef>
              <c:f>Sheet1!$H$29</c:f>
              <c:strCache>
                <c:ptCount val="1"/>
                <c:pt idx="0">
                  <c:v>Kennesaw Campus</c:v>
                </c:pt>
              </c:strCache>
            </c:strRef>
          </c:tx>
          <c:spPr>
            <a:solidFill>
              <a:srgbClr val="FFC000"/>
            </a:solidFill>
            <a:ln>
              <a:noFill/>
            </a:ln>
            <a:effectLst>
              <a:outerShdw blurRad="57150" dist="19050" dir="5400000" algn="ctr" rotWithShape="0">
                <a:srgbClr val="000000">
                  <a:alpha val="63000"/>
                </a:srgbClr>
              </a:outerShdw>
            </a:effectLst>
          </c:spPr>
          <c:invertIfNegative val="0"/>
          <c:dLbls>
            <c:dLbl>
              <c:idx val="1"/>
              <c:layout>
                <c:manualLayout>
                  <c:x val="-8.7550723722773593E-17"/>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82CF-49A4-A3F0-0215EA59D75D}"/>
                </c:ext>
              </c:extLst>
            </c:dLbl>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Sheet1!$F$30:$F$33</c:f>
              <c:strCache>
                <c:ptCount val="4"/>
                <c:pt idx="0">
                  <c:v>CLASSROOM, OFFICES, SUPPORT BUILDINGS</c:v>
                </c:pt>
                <c:pt idx="1">
                  <c:v>PARKING DECKS</c:v>
                </c:pt>
                <c:pt idx="2">
                  <c:v>HOUSING</c:v>
                </c:pt>
                <c:pt idx="3">
                  <c:v>LEASED (NON HOUSING)</c:v>
                </c:pt>
              </c:strCache>
            </c:strRef>
          </c:cat>
          <c:val>
            <c:numRef>
              <c:f>Sheet1!$H$30:$H$33</c:f>
              <c:numCache>
                <c:formatCode>_(* #,##0_);_(* \(#,##0\);_(* "-"??_);_(@_)</c:formatCode>
                <c:ptCount val="4"/>
                <c:pt idx="0">
                  <c:v>2042817</c:v>
                </c:pt>
                <c:pt idx="1">
                  <c:v>2089678</c:v>
                </c:pt>
                <c:pt idx="2">
                  <c:v>1433914</c:v>
                </c:pt>
                <c:pt idx="3">
                  <c:v>622296</c:v>
                </c:pt>
              </c:numCache>
            </c:numRef>
          </c:val>
          <c:extLst>
            <c:ext xmlns:c16="http://schemas.microsoft.com/office/drawing/2014/chart" uri="{C3380CC4-5D6E-409C-BE32-E72D297353CC}">
              <c16:uniqueId val="{00000001-C3B9-4508-B3CD-652B1413E0DA}"/>
            </c:ext>
          </c:extLst>
        </c:ser>
        <c:ser>
          <c:idx val="2"/>
          <c:order val="2"/>
          <c:tx>
            <c:strRef>
              <c:f>Sheet1!$I$29</c:f>
              <c:strCache>
                <c:ptCount val="1"/>
                <c:pt idx="0">
                  <c:v>Total</c:v>
                </c:pt>
              </c:strCache>
            </c:strRef>
          </c:tx>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dLbl>
              <c:idx val="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C3B9-4508-B3CD-652B1413E0DA}"/>
                </c:ext>
              </c:extLst>
            </c:dLbl>
            <c:dLbl>
              <c:idx val="1"/>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C3B9-4508-B3CD-652B1413E0DA}"/>
                </c:ext>
              </c:extLst>
            </c:dLbl>
            <c:dLbl>
              <c:idx val="2"/>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C3B9-4508-B3CD-652B1413E0DA}"/>
                </c:ext>
              </c:extLst>
            </c:dLbl>
            <c:dLbl>
              <c:idx val="3"/>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C3B9-4508-B3CD-652B1413E0DA}"/>
                </c:ext>
              </c:extLst>
            </c:dLbl>
            <c:spPr>
              <a:noFill/>
              <a:ln>
                <a:noFill/>
              </a:ln>
              <a:effectLst/>
            </c:spPr>
            <c:txPr>
              <a:bodyPr rot="0" spcFirstLastPara="1" vertOverflow="ellipsis" vert="horz" wrap="square" lIns="38100" tIns="19050" rIns="38100" bIns="19050" anchor="ctr" anchorCtr="1">
                <a:spAutoFit/>
              </a:bodyPr>
              <a:lstStyle/>
              <a:p>
                <a:pPr>
                  <a:defRPr sz="1300" b="1" i="0" u="none" strike="noStrike" kern="1200" baseline="0">
                    <a:solidFill>
                      <a:schemeClr val="tx1"/>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Sheet1!$F$30:$F$33</c:f>
              <c:strCache>
                <c:ptCount val="4"/>
                <c:pt idx="0">
                  <c:v>CLASSROOM, OFFICES, SUPPORT BUILDINGS</c:v>
                </c:pt>
                <c:pt idx="1">
                  <c:v>PARKING DECKS</c:v>
                </c:pt>
                <c:pt idx="2">
                  <c:v>HOUSING</c:v>
                </c:pt>
                <c:pt idx="3">
                  <c:v>LEASED (NON HOUSING)</c:v>
                </c:pt>
              </c:strCache>
            </c:strRef>
          </c:cat>
          <c:val>
            <c:numRef>
              <c:f>Sheet1!$I$30:$I$33</c:f>
              <c:numCache>
                <c:formatCode>_(* #,##0_);_(* \(#,##0\);_(* "-"??_);_(@_)</c:formatCode>
                <c:ptCount val="4"/>
                <c:pt idx="0">
                  <c:v>2984950</c:v>
                </c:pt>
                <c:pt idx="1">
                  <c:v>2362958</c:v>
                </c:pt>
                <c:pt idx="2">
                  <c:v>2003747</c:v>
                </c:pt>
                <c:pt idx="3">
                  <c:v>641812</c:v>
                </c:pt>
              </c:numCache>
            </c:numRef>
          </c:val>
          <c:extLst>
            <c:ext xmlns:c16="http://schemas.microsoft.com/office/drawing/2014/chart" uri="{C3380CC4-5D6E-409C-BE32-E72D297353CC}">
              <c16:uniqueId val="{00000006-C3B9-4508-B3CD-652B1413E0DA}"/>
            </c:ext>
          </c:extLst>
        </c:ser>
        <c:dLbls>
          <c:showLegendKey val="0"/>
          <c:showVal val="0"/>
          <c:showCatName val="0"/>
          <c:showSerName val="0"/>
          <c:showPercent val="0"/>
          <c:showBubbleSize val="0"/>
        </c:dLbls>
        <c:gapWidth val="100"/>
        <c:overlap val="-24"/>
        <c:axId val="136637296"/>
        <c:axId val="291992208"/>
      </c:barChart>
      <c:catAx>
        <c:axId val="136637296"/>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91992208"/>
        <c:crosses val="autoZero"/>
        <c:auto val="1"/>
        <c:lblAlgn val="ctr"/>
        <c:lblOffset val="100"/>
        <c:noMultiLvlLbl val="0"/>
      </c:catAx>
      <c:valAx>
        <c:axId val="291992208"/>
        <c:scaling>
          <c:orientation val="minMax"/>
        </c:scaling>
        <c:delete val="0"/>
        <c:axPos val="l"/>
        <c:majorGridlines>
          <c:spPr>
            <a:ln w="9525" cap="flat" cmpd="sng" algn="ctr">
              <a:solidFill>
                <a:schemeClr val="tx1">
                  <a:lumMod val="15000"/>
                  <a:lumOff val="85000"/>
                </a:schemeClr>
              </a:solidFill>
              <a:round/>
            </a:ln>
            <a:effectLst/>
          </c:spPr>
        </c:majorGridlines>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crossAx val="136637296"/>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900" b="0" i="0" u="none" strike="noStrike" kern="1200" baseline="0">
                <a:solidFill>
                  <a:schemeClr val="tx1"/>
                </a:solidFill>
                <a:latin typeface="+mn-lt"/>
                <a:ea typeface="+mn-ea"/>
                <a:cs typeface="+mn-cs"/>
              </a:defRPr>
            </a:pPr>
            <a:endParaRPr lang="en-US"/>
          </a:p>
        </c:txPr>
      </c:dTable>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userShapes r:id="rId5"/>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State</a:t>
            </a:r>
            <a:r>
              <a:rPr lang="en-US" baseline="0"/>
              <a:t> Approved MRR Funding</a:t>
            </a:r>
            <a:endParaRPr lang="en-US"/>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stacked"/>
        <c:varyColors val="0"/>
        <c:ser>
          <c:idx val="1"/>
          <c:order val="1"/>
          <c:tx>
            <c:strRef>
              <c:f>'Sheet1 (2)'!$B$1</c:f>
              <c:strCache>
                <c:ptCount val="1"/>
                <c:pt idx="0">
                  <c:v>State-Approved MRR Funding for KSU</c:v>
                </c:pt>
              </c:strCache>
            </c:strRef>
          </c:tx>
          <c:spPr>
            <a:solidFill>
              <a:srgbClr val="0070C0"/>
            </a:solidFill>
            <a:ln>
              <a:noFill/>
            </a:ln>
            <a:effectLst/>
            <a:sp3d/>
          </c:spPr>
          <c:invertIfNegative val="0"/>
          <c:cat>
            <c:numRef>
              <c:f>'Sheet1 (2)'!$A$2:$A$9</c:f>
              <c:numCache>
                <c:formatCode>General</c:formatCode>
                <c:ptCount val="8"/>
                <c:pt idx="0">
                  <c:v>2012</c:v>
                </c:pt>
                <c:pt idx="1">
                  <c:v>2013</c:v>
                </c:pt>
                <c:pt idx="2">
                  <c:v>2014</c:v>
                </c:pt>
                <c:pt idx="3">
                  <c:v>2015</c:v>
                </c:pt>
                <c:pt idx="4">
                  <c:v>2016</c:v>
                </c:pt>
                <c:pt idx="5">
                  <c:v>2017</c:v>
                </c:pt>
                <c:pt idx="6">
                  <c:v>2018</c:v>
                </c:pt>
                <c:pt idx="7">
                  <c:v>2019</c:v>
                </c:pt>
              </c:numCache>
            </c:numRef>
          </c:cat>
          <c:val>
            <c:numRef>
              <c:f>'Sheet1 (2)'!$B$2:$B$9</c:f>
              <c:numCache>
                <c:formatCode>_(* #,##0_);_(* \(#,##0\);_(* "-"??_);_(@_)</c:formatCode>
                <c:ptCount val="8"/>
                <c:pt idx="0">
                  <c:v>763714</c:v>
                </c:pt>
                <c:pt idx="1">
                  <c:v>706072</c:v>
                </c:pt>
                <c:pt idx="2">
                  <c:v>831568</c:v>
                </c:pt>
                <c:pt idx="3">
                  <c:v>736478</c:v>
                </c:pt>
                <c:pt idx="4">
                  <c:v>1960818</c:v>
                </c:pt>
                <c:pt idx="5">
                  <c:v>2000000</c:v>
                </c:pt>
                <c:pt idx="6">
                  <c:v>1689000</c:v>
                </c:pt>
                <c:pt idx="7">
                  <c:v>2192000</c:v>
                </c:pt>
              </c:numCache>
            </c:numRef>
          </c:val>
          <c:extLst>
            <c:ext xmlns:c16="http://schemas.microsoft.com/office/drawing/2014/chart" uri="{C3380CC4-5D6E-409C-BE32-E72D297353CC}">
              <c16:uniqueId val="{00000000-466A-4A50-B59E-C2C8DC81CE28}"/>
            </c:ext>
          </c:extLst>
        </c:ser>
        <c:ser>
          <c:idx val="2"/>
          <c:order val="2"/>
          <c:tx>
            <c:strRef>
              <c:f>'Sheet1 (2)'!$C$1</c:f>
              <c:strCache>
                <c:ptCount val="1"/>
                <c:pt idx="0">
                  <c:v>State Approved MRR Funding for SPSU</c:v>
                </c:pt>
              </c:strCache>
            </c:strRef>
          </c:tx>
          <c:spPr>
            <a:solidFill>
              <a:schemeClr val="accent6">
                <a:lumMod val="75000"/>
              </a:schemeClr>
            </a:solidFill>
            <a:ln>
              <a:noFill/>
            </a:ln>
            <a:effectLst/>
            <a:sp3d/>
          </c:spPr>
          <c:invertIfNegative val="0"/>
          <c:cat>
            <c:numRef>
              <c:f>'Sheet1 (2)'!$A$2:$A$9</c:f>
              <c:numCache>
                <c:formatCode>General</c:formatCode>
                <c:ptCount val="8"/>
                <c:pt idx="0">
                  <c:v>2012</c:v>
                </c:pt>
                <c:pt idx="1">
                  <c:v>2013</c:v>
                </c:pt>
                <c:pt idx="2">
                  <c:v>2014</c:v>
                </c:pt>
                <c:pt idx="3">
                  <c:v>2015</c:v>
                </c:pt>
                <c:pt idx="4">
                  <c:v>2016</c:v>
                </c:pt>
                <c:pt idx="5">
                  <c:v>2017</c:v>
                </c:pt>
                <c:pt idx="6">
                  <c:v>2018</c:v>
                </c:pt>
                <c:pt idx="7">
                  <c:v>2019</c:v>
                </c:pt>
              </c:numCache>
            </c:numRef>
          </c:cat>
          <c:val>
            <c:numRef>
              <c:f>'Sheet1 (2)'!$C$2:$C$9</c:f>
              <c:numCache>
                <c:formatCode>_(* #,##0_);_(* \(#,##0\);_(* "-"??_);_(@_)</c:formatCode>
                <c:ptCount val="8"/>
                <c:pt idx="0">
                  <c:v>555449</c:v>
                </c:pt>
                <c:pt idx="1">
                  <c:v>515894</c:v>
                </c:pt>
                <c:pt idx="2">
                  <c:v>602011</c:v>
                </c:pt>
                <c:pt idx="3">
                  <c:v>528000</c:v>
                </c:pt>
              </c:numCache>
            </c:numRef>
          </c:val>
          <c:extLst>
            <c:ext xmlns:c16="http://schemas.microsoft.com/office/drawing/2014/chart" uri="{C3380CC4-5D6E-409C-BE32-E72D297353CC}">
              <c16:uniqueId val="{00000001-466A-4A50-B59E-C2C8DC81CE28}"/>
            </c:ext>
          </c:extLst>
        </c:ser>
        <c:dLbls>
          <c:showLegendKey val="0"/>
          <c:showVal val="0"/>
          <c:showCatName val="0"/>
          <c:showSerName val="0"/>
          <c:showPercent val="0"/>
          <c:showBubbleSize val="0"/>
        </c:dLbls>
        <c:gapWidth val="75"/>
        <c:shape val="box"/>
        <c:axId val="441988024"/>
        <c:axId val="313789592"/>
        <c:axId val="0"/>
        <c:extLst>
          <c:ext xmlns:c15="http://schemas.microsoft.com/office/drawing/2012/chart" uri="{02D57815-91ED-43cb-92C2-25804820EDAC}">
            <c15:filteredBarSeries>
              <c15:ser>
                <c:idx val="0"/>
                <c:order val="0"/>
                <c:tx>
                  <c:strRef>
                    <c:extLst>
                      <c:ext uri="{02D57815-91ED-43cb-92C2-25804820EDAC}">
                        <c15:formulaRef>
                          <c15:sqref>'Sheet1 (2)'!$A$1</c15:sqref>
                        </c15:formulaRef>
                      </c:ext>
                    </c:extLst>
                    <c:strCache>
                      <c:ptCount val="1"/>
                      <c:pt idx="0">
                        <c:v>Fiscal Year</c:v>
                      </c:pt>
                    </c:strCache>
                  </c:strRef>
                </c:tx>
                <c:spPr>
                  <a:solidFill>
                    <a:schemeClr val="accent6"/>
                  </a:solidFill>
                  <a:ln>
                    <a:noFill/>
                  </a:ln>
                  <a:effectLst/>
                  <a:sp3d/>
                </c:spPr>
                <c:invertIfNegative val="0"/>
                <c:cat>
                  <c:numRef>
                    <c:extLst>
                      <c:ext uri="{02D57815-91ED-43cb-92C2-25804820EDAC}">
                        <c15:formulaRef>
                          <c15:sqref>'Sheet1 (2)'!$A$2:$A$9</c15:sqref>
                        </c15:formulaRef>
                      </c:ext>
                    </c:extLst>
                    <c:numCache>
                      <c:formatCode>General</c:formatCode>
                      <c:ptCount val="8"/>
                      <c:pt idx="0">
                        <c:v>2012</c:v>
                      </c:pt>
                      <c:pt idx="1">
                        <c:v>2013</c:v>
                      </c:pt>
                      <c:pt idx="2">
                        <c:v>2014</c:v>
                      </c:pt>
                      <c:pt idx="3">
                        <c:v>2015</c:v>
                      </c:pt>
                      <c:pt idx="4">
                        <c:v>2016</c:v>
                      </c:pt>
                      <c:pt idx="5">
                        <c:v>2017</c:v>
                      </c:pt>
                      <c:pt idx="6">
                        <c:v>2018</c:v>
                      </c:pt>
                      <c:pt idx="7">
                        <c:v>2019</c:v>
                      </c:pt>
                    </c:numCache>
                  </c:numRef>
                </c:cat>
                <c:val>
                  <c:numRef>
                    <c:extLst>
                      <c:ext uri="{02D57815-91ED-43cb-92C2-25804820EDAC}">
                        <c15:formulaRef>
                          <c15:sqref>'Sheet1 (2)'!$A$2:$A$9</c15:sqref>
                        </c15:formulaRef>
                      </c:ext>
                    </c:extLst>
                    <c:numCache>
                      <c:formatCode>General</c:formatCode>
                      <c:ptCount val="8"/>
                      <c:pt idx="0">
                        <c:v>2012</c:v>
                      </c:pt>
                      <c:pt idx="1">
                        <c:v>2013</c:v>
                      </c:pt>
                      <c:pt idx="2">
                        <c:v>2014</c:v>
                      </c:pt>
                      <c:pt idx="3">
                        <c:v>2015</c:v>
                      </c:pt>
                      <c:pt idx="4">
                        <c:v>2016</c:v>
                      </c:pt>
                      <c:pt idx="5">
                        <c:v>2017</c:v>
                      </c:pt>
                      <c:pt idx="6">
                        <c:v>2018</c:v>
                      </c:pt>
                      <c:pt idx="7">
                        <c:v>2019</c:v>
                      </c:pt>
                    </c:numCache>
                  </c:numRef>
                </c:val>
                <c:extLst>
                  <c:ext xmlns:c16="http://schemas.microsoft.com/office/drawing/2014/chart" uri="{C3380CC4-5D6E-409C-BE32-E72D297353CC}">
                    <c16:uniqueId val="{00000002-466A-4A50-B59E-C2C8DC81CE28}"/>
                  </c:ext>
                </c:extLst>
              </c15:ser>
            </c15:filteredBarSeries>
          </c:ext>
        </c:extLst>
      </c:bar3DChart>
      <c:catAx>
        <c:axId val="441988024"/>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13789592"/>
        <c:crosses val="autoZero"/>
        <c:auto val="1"/>
        <c:lblAlgn val="ctr"/>
        <c:lblOffset val="100"/>
        <c:noMultiLvlLbl val="0"/>
      </c:catAx>
      <c:valAx>
        <c:axId val="313789592"/>
        <c:scaling>
          <c:orientation val="minMax"/>
        </c:scaling>
        <c:delete val="0"/>
        <c:axPos val="l"/>
        <c:majorGridlines>
          <c:spPr>
            <a:ln w="9525" cap="flat" cmpd="sng" algn="ctr">
              <a:solidFill>
                <a:schemeClr val="tx1">
                  <a:lumMod val="15000"/>
                  <a:lumOff val="85000"/>
                </a:schemeClr>
              </a:solidFill>
              <a:round/>
            </a:ln>
            <a:effectLst/>
          </c:spPr>
        </c:majorGridlines>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4198802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40">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2.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0.25027</cdr:x>
      <cdr:y>0.03894</cdr:y>
    </cdr:from>
    <cdr:to>
      <cdr:x>0.7545</cdr:x>
      <cdr:y>0.08434</cdr:y>
    </cdr:to>
    <cdr:sp macro="" textlink="">
      <cdr:nvSpPr>
        <cdr:cNvPr id="2" name="TextBox 1">
          <a:extLst xmlns:a="http://schemas.openxmlformats.org/drawingml/2006/main">
            <a:ext uri="{FF2B5EF4-FFF2-40B4-BE49-F238E27FC236}">
              <a16:creationId xmlns:a16="http://schemas.microsoft.com/office/drawing/2014/main" id="{79F2AE46-AA79-402E-9ADD-1F617976AE17}"/>
            </a:ext>
          </a:extLst>
        </cdr:cNvPr>
        <cdr:cNvSpPr txBox="1"/>
      </cdr:nvSpPr>
      <cdr:spPr>
        <a:xfrm xmlns:a="http://schemas.openxmlformats.org/drawingml/2006/main">
          <a:off x="2662281" y="212896"/>
          <a:ext cx="5363757" cy="24821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n-US" sz="1200" dirty="0">
              <a:solidFill>
                <a:schemeClr val="tx1">
                  <a:lumMod val="75000"/>
                  <a:lumOff val="25000"/>
                </a:schemeClr>
              </a:solidFill>
            </a:rPr>
            <a:t>Kennesaw Campus – 350.77 Acres,  Marietta Campus – 193.2 Acres</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170583" cy="482027"/>
          </a:xfrm>
          <a:prstGeom prst="rect">
            <a:avLst/>
          </a:prstGeom>
        </p:spPr>
        <p:txBody>
          <a:bodyPr vert="horz" lIns="94851" tIns="47425" rIns="94851" bIns="47425" rtlCol="0"/>
          <a:lstStyle>
            <a:lvl1pPr algn="l">
              <a:defRPr sz="1200"/>
            </a:lvl1pPr>
          </a:lstStyle>
          <a:p>
            <a:endParaRPr lang="en-US"/>
          </a:p>
        </p:txBody>
      </p:sp>
      <p:sp>
        <p:nvSpPr>
          <p:cNvPr id="3" name="Date Placeholder 2"/>
          <p:cNvSpPr>
            <a:spLocks noGrp="1"/>
          </p:cNvSpPr>
          <p:nvPr>
            <p:ph type="dt" idx="1"/>
          </p:nvPr>
        </p:nvSpPr>
        <p:spPr>
          <a:xfrm>
            <a:off x="4142962" y="1"/>
            <a:ext cx="3170583" cy="482027"/>
          </a:xfrm>
          <a:prstGeom prst="rect">
            <a:avLst/>
          </a:prstGeom>
        </p:spPr>
        <p:txBody>
          <a:bodyPr vert="horz" lIns="94851" tIns="47425" rIns="94851" bIns="47425" rtlCol="0"/>
          <a:lstStyle>
            <a:lvl1pPr algn="r">
              <a:defRPr sz="1200"/>
            </a:lvl1pPr>
          </a:lstStyle>
          <a:p>
            <a:fld id="{6EF03205-9521-48B4-8FA9-B67048DE5581}" type="datetimeFigureOut">
              <a:rPr lang="en-US" smtClean="0"/>
              <a:t>2/26/2020</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4851" tIns="47425" rIns="94851" bIns="47425" rtlCol="0" anchor="ctr"/>
          <a:lstStyle/>
          <a:p>
            <a:endParaRPr lang="en-US"/>
          </a:p>
        </p:txBody>
      </p:sp>
      <p:sp>
        <p:nvSpPr>
          <p:cNvPr id="5" name="Notes Placeholder 4"/>
          <p:cNvSpPr>
            <a:spLocks noGrp="1"/>
          </p:cNvSpPr>
          <p:nvPr>
            <p:ph type="body" sz="quarter" idx="3"/>
          </p:nvPr>
        </p:nvSpPr>
        <p:spPr>
          <a:xfrm>
            <a:off x="732183" y="4620250"/>
            <a:ext cx="5850835" cy="3780800"/>
          </a:xfrm>
          <a:prstGeom prst="rect">
            <a:avLst/>
          </a:prstGeom>
        </p:spPr>
        <p:txBody>
          <a:bodyPr vert="horz" lIns="94851" tIns="47425" rIns="94851" bIns="47425"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173"/>
            <a:ext cx="3170583" cy="482027"/>
          </a:xfrm>
          <a:prstGeom prst="rect">
            <a:avLst/>
          </a:prstGeom>
        </p:spPr>
        <p:txBody>
          <a:bodyPr vert="horz" lIns="94851" tIns="47425" rIns="94851" bIns="47425" rtlCol="0" anchor="b"/>
          <a:lstStyle>
            <a:lvl1pPr algn="l">
              <a:defRPr sz="1200"/>
            </a:lvl1pPr>
          </a:lstStyle>
          <a:p>
            <a:endParaRPr lang="en-US"/>
          </a:p>
        </p:txBody>
      </p:sp>
      <p:sp>
        <p:nvSpPr>
          <p:cNvPr id="7" name="Slide Number Placeholder 6"/>
          <p:cNvSpPr>
            <a:spLocks noGrp="1"/>
          </p:cNvSpPr>
          <p:nvPr>
            <p:ph type="sldNum" sz="quarter" idx="5"/>
          </p:nvPr>
        </p:nvSpPr>
        <p:spPr>
          <a:xfrm>
            <a:off x="4142962" y="9119173"/>
            <a:ext cx="3170583" cy="482027"/>
          </a:xfrm>
          <a:prstGeom prst="rect">
            <a:avLst/>
          </a:prstGeom>
        </p:spPr>
        <p:txBody>
          <a:bodyPr vert="horz" lIns="94851" tIns="47425" rIns="94851" bIns="47425" rtlCol="0" anchor="b"/>
          <a:lstStyle>
            <a:lvl1pPr algn="r">
              <a:defRPr sz="1200"/>
            </a:lvl1pPr>
          </a:lstStyle>
          <a:p>
            <a:fld id="{095C4280-68A4-41D1-92A1-3D36BDF034F7}" type="slidenum">
              <a:rPr lang="en-US" smtClean="0"/>
              <a:t>‹#›</a:t>
            </a:fld>
            <a:endParaRPr lang="en-US"/>
          </a:p>
        </p:txBody>
      </p:sp>
    </p:spTree>
    <p:extLst>
      <p:ext uri="{BB962C8B-B14F-4D97-AF65-F5344CB8AC3E}">
        <p14:creationId xmlns:p14="http://schemas.microsoft.com/office/powerpoint/2010/main" val="2189917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95C4280-68A4-41D1-92A1-3D36BDF034F7}" type="slidenum">
              <a:rPr lang="en-US" smtClean="0"/>
              <a:t>1</a:t>
            </a:fld>
            <a:endParaRPr lang="en-US"/>
          </a:p>
        </p:txBody>
      </p:sp>
    </p:spTree>
    <p:extLst>
      <p:ext uri="{BB962C8B-B14F-4D97-AF65-F5344CB8AC3E}">
        <p14:creationId xmlns:p14="http://schemas.microsoft.com/office/powerpoint/2010/main" val="21663115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Academic Affairs – Exploratory Advising Center; </a:t>
            </a:r>
          </a:p>
          <a:p>
            <a:r>
              <a:rPr lang="en-US" dirty="0"/>
              <a:t>University College – Financial Literacy Center; </a:t>
            </a:r>
          </a:p>
          <a:p>
            <a:r>
              <a:rPr lang="en-US" dirty="0"/>
              <a:t>Enrollment Services – Career Planning</a:t>
            </a:r>
          </a:p>
        </p:txBody>
      </p:sp>
      <p:sp>
        <p:nvSpPr>
          <p:cNvPr id="4" name="Slide Number Placeholder 3"/>
          <p:cNvSpPr>
            <a:spLocks noGrp="1"/>
          </p:cNvSpPr>
          <p:nvPr>
            <p:ph type="sldNum" sz="quarter" idx="5"/>
          </p:nvPr>
        </p:nvSpPr>
        <p:spPr/>
        <p:txBody>
          <a:bodyPr/>
          <a:lstStyle/>
          <a:p>
            <a:fld id="{095C4280-68A4-41D1-92A1-3D36BDF034F7}" type="slidenum">
              <a:rPr lang="en-US" smtClean="0"/>
              <a:t>10</a:t>
            </a:fld>
            <a:endParaRPr lang="en-US"/>
          </a:p>
        </p:txBody>
      </p:sp>
    </p:spTree>
    <p:extLst>
      <p:ext uri="{BB962C8B-B14F-4D97-AF65-F5344CB8AC3E}">
        <p14:creationId xmlns:p14="http://schemas.microsoft.com/office/powerpoint/2010/main" val="37113373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University College – Supplemental Instruction/Tutoring; </a:t>
            </a:r>
          </a:p>
          <a:p>
            <a:r>
              <a:rPr lang="en-US" dirty="0"/>
              <a:t>Athletics – Student Athlete Success Services</a:t>
            </a:r>
          </a:p>
        </p:txBody>
      </p:sp>
      <p:sp>
        <p:nvSpPr>
          <p:cNvPr id="4" name="Slide Number Placeholder 3"/>
          <p:cNvSpPr>
            <a:spLocks noGrp="1"/>
          </p:cNvSpPr>
          <p:nvPr>
            <p:ph type="sldNum" sz="quarter" idx="5"/>
          </p:nvPr>
        </p:nvSpPr>
        <p:spPr/>
        <p:txBody>
          <a:bodyPr/>
          <a:lstStyle/>
          <a:p>
            <a:fld id="{095C4280-68A4-41D1-92A1-3D36BDF034F7}" type="slidenum">
              <a:rPr lang="en-US" smtClean="0"/>
              <a:t>11</a:t>
            </a:fld>
            <a:endParaRPr lang="en-US"/>
          </a:p>
        </p:txBody>
      </p:sp>
    </p:spTree>
    <p:extLst>
      <p:ext uri="{BB962C8B-B14F-4D97-AF65-F5344CB8AC3E}">
        <p14:creationId xmlns:p14="http://schemas.microsoft.com/office/powerpoint/2010/main" val="26220153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Honors College; </a:t>
            </a:r>
          </a:p>
          <a:p>
            <a:r>
              <a:rPr lang="en-US" dirty="0"/>
              <a:t>Research – Interdisciplinary Research Center, </a:t>
            </a:r>
          </a:p>
          <a:p>
            <a:r>
              <a:rPr lang="en-US" dirty="0"/>
              <a:t>If space available after the above are programmed:  </a:t>
            </a:r>
          </a:p>
          <a:p>
            <a:r>
              <a:rPr lang="en-US" dirty="0"/>
              <a:t>Academic Affairs Faculty Hoteling Space, </a:t>
            </a:r>
          </a:p>
          <a:p>
            <a:r>
              <a:rPr lang="en-US" dirty="0"/>
              <a:t>Global Affairs – Study Abroad</a:t>
            </a:r>
          </a:p>
        </p:txBody>
      </p:sp>
      <p:sp>
        <p:nvSpPr>
          <p:cNvPr id="4" name="Slide Number Placeholder 3"/>
          <p:cNvSpPr>
            <a:spLocks noGrp="1"/>
          </p:cNvSpPr>
          <p:nvPr>
            <p:ph type="sldNum" sz="quarter" idx="5"/>
          </p:nvPr>
        </p:nvSpPr>
        <p:spPr/>
        <p:txBody>
          <a:bodyPr/>
          <a:lstStyle/>
          <a:p>
            <a:fld id="{095C4280-68A4-41D1-92A1-3D36BDF034F7}" type="slidenum">
              <a:rPr lang="en-US" smtClean="0"/>
              <a:t>12</a:t>
            </a:fld>
            <a:endParaRPr lang="en-US"/>
          </a:p>
        </p:txBody>
      </p:sp>
    </p:spTree>
    <p:extLst>
      <p:ext uri="{BB962C8B-B14F-4D97-AF65-F5344CB8AC3E}">
        <p14:creationId xmlns:p14="http://schemas.microsoft.com/office/powerpoint/2010/main" val="32211372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95C4280-68A4-41D1-92A1-3D36BDF034F7}" type="slidenum">
              <a:rPr lang="en-US" smtClean="0"/>
              <a:t>13</a:t>
            </a:fld>
            <a:endParaRPr lang="en-US"/>
          </a:p>
        </p:txBody>
      </p:sp>
    </p:spTree>
    <p:extLst>
      <p:ext uri="{BB962C8B-B14F-4D97-AF65-F5344CB8AC3E}">
        <p14:creationId xmlns:p14="http://schemas.microsoft.com/office/powerpoint/2010/main" val="27912607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Space request and project requests are separate forms, but we’re working with UITS to combine into one form.  </a:t>
            </a:r>
          </a:p>
          <a:p>
            <a:r>
              <a:rPr lang="en-US" dirty="0"/>
              <a:t>Space &amp; Project Working Group meets monthly.  If scope is above their authority, they will review and advise Executive Group.</a:t>
            </a:r>
          </a:p>
          <a:p>
            <a:r>
              <a:rPr lang="en-US" dirty="0"/>
              <a:t>Executive Group meets quarterly.  </a:t>
            </a:r>
          </a:p>
          <a:p>
            <a:endParaRPr lang="en-US" dirty="0"/>
          </a:p>
        </p:txBody>
      </p:sp>
      <p:sp>
        <p:nvSpPr>
          <p:cNvPr id="4" name="Slide Number Placeholder 3"/>
          <p:cNvSpPr>
            <a:spLocks noGrp="1"/>
          </p:cNvSpPr>
          <p:nvPr>
            <p:ph type="sldNum" sz="quarter" idx="5"/>
          </p:nvPr>
        </p:nvSpPr>
        <p:spPr/>
        <p:txBody>
          <a:bodyPr/>
          <a:lstStyle/>
          <a:p>
            <a:fld id="{095C4280-68A4-41D1-92A1-3D36BDF034F7}" type="slidenum">
              <a:rPr lang="en-US" smtClean="0"/>
              <a:t>14</a:t>
            </a:fld>
            <a:endParaRPr lang="en-US"/>
          </a:p>
        </p:txBody>
      </p:sp>
    </p:spTree>
    <p:extLst>
      <p:ext uri="{BB962C8B-B14F-4D97-AF65-F5344CB8AC3E}">
        <p14:creationId xmlns:p14="http://schemas.microsoft.com/office/powerpoint/2010/main" val="13402280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95C4280-68A4-41D1-92A1-3D36BDF034F7}" type="slidenum">
              <a:rPr lang="en-US" smtClean="0"/>
              <a:t>2</a:t>
            </a:fld>
            <a:endParaRPr lang="en-US"/>
          </a:p>
        </p:txBody>
      </p:sp>
    </p:spTree>
    <p:extLst>
      <p:ext uri="{BB962C8B-B14F-4D97-AF65-F5344CB8AC3E}">
        <p14:creationId xmlns:p14="http://schemas.microsoft.com/office/powerpoint/2010/main" val="13851230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Acres does not include “In The Valley” or Rose Drive.</a:t>
            </a:r>
          </a:p>
          <a:p>
            <a:r>
              <a:rPr lang="en-US" dirty="0"/>
              <a:t>All categories show the total building GSF, including the unassignable (mechanical, corridors, </a:t>
            </a:r>
            <a:r>
              <a:rPr lang="en-US" dirty="0" err="1"/>
              <a:t>etc</a:t>
            </a:r>
            <a:r>
              <a:rPr lang="en-US" dirty="0"/>
              <a:t>) space.</a:t>
            </a:r>
          </a:p>
          <a:p>
            <a:r>
              <a:rPr lang="en-US" dirty="0"/>
              <a:t>Leased – Marietta – Stingers Restaurant, Columns activity center</a:t>
            </a:r>
          </a:p>
          <a:p>
            <a:r>
              <a:rPr lang="en-US" dirty="0"/>
              <a:t>Leased – Kennesaw – Campus Loop Road 6 houses, Chastain Pointe, Stadium, Owls Nest, SRAC, Commons Dining Hall, Town Point</a:t>
            </a:r>
          </a:p>
        </p:txBody>
      </p:sp>
      <p:sp>
        <p:nvSpPr>
          <p:cNvPr id="4" name="Slide Number Placeholder 3"/>
          <p:cNvSpPr>
            <a:spLocks noGrp="1"/>
          </p:cNvSpPr>
          <p:nvPr>
            <p:ph type="sldNum" sz="quarter" idx="5"/>
          </p:nvPr>
        </p:nvSpPr>
        <p:spPr/>
        <p:txBody>
          <a:bodyPr/>
          <a:lstStyle/>
          <a:p>
            <a:fld id="{095C4280-68A4-41D1-92A1-3D36BDF034F7}" type="slidenum">
              <a:rPr lang="en-US" smtClean="0"/>
              <a:t>3</a:t>
            </a:fld>
            <a:endParaRPr lang="en-US"/>
          </a:p>
        </p:txBody>
      </p:sp>
    </p:spTree>
    <p:extLst>
      <p:ext uri="{BB962C8B-B14F-4D97-AF65-F5344CB8AC3E}">
        <p14:creationId xmlns:p14="http://schemas.microsoft.com/office/powerpoint/2010/main" val="32593042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Space type is assigned to each room or area within a building.  </a:t>
            </a:r>
          </a:p>
          <a:p>
            <a:r>
              <a:rPr lang="en-US" dirty="0"/>
              <a:t>500 – Special Use – Athletic, Physical (instructional and intercollegiate, intramural, recreational) (Rec Centers, Stadiums)</a:t>
            </a:r>
          </a:p>
          <a:p>
            <a:r>
              <a:rPr lang="en-US" dirty="0"/>
              <a:t>600 – General Use- Merchandising, Food Facility, Exhibition, Performance/General Assembly, (Student Centers)</a:t>
            </a:r>
          </a:p>
          <a:p>
            <a:r>
              <a:rPr lang="en-US" dirty="0"/>
              <a:t>700 – Support – Central Computer/Data centers, shops, central storage</a:t>
            </a:r>
          </a:p>
        </p:txBody>
      </p:sp>
      <p:sp>
        <p:nvSpPr>
          <p:cNvPr id="4" name="Slide Number Placeholder 3"/>
          <p:cNvSpPr>
            <a:spLocks noGrp="1"/>
          </p:cNvSpPr>
          <p:nvPr>
            <p:ph type="sldNum" sz="quarter" idx="5"/>
          </p:nvPr>
        </p:nvSpPr>
        <p:spPr/>
        <p:txBody>
          <a:bodyPr/>
          <a:lstStyle/>
          <a:p>
            <a:fld id="{095C4280-68A4-41D1-92A1-3D36BDF034F7}" type="slidenum">
              <a:rPr lang="en-US" smtClean="0"/>
              <a:t>4</a:t>
            </a:fld>
            <a:endParaRPr lang="en-US"/>
          </a:p>
        </p:txBody>
      </p:sp>
    </p:spTree>
    <p:extLst>
      <p:ext uri="{BB962C8B-B14F-4D97-AF65-F5344CB8AC3E}">
        <p14:creationId xmlns:p14="http://schemas.microsoft.com/office/powerpoint/2010/main" val="1884510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95C4280-68A4-41D1-92A1-3D36BDF034F7}" type="slidenum">
              <a:rPr lang="en-US" smtClean="0"/>
              <a:t>5</a:t>
            </a:fld>
            <a:endParaRPr lang="en-US"/>
          </a:p>
        </p:txBody>
      </p:sp>
    </p:spTree>
    <p:extLst>
      <p:ext uri="{BB962C8B-B14F-4D97-AF65-F5344CB8AC3E}">
        <p14:creationId xmlns:p14="http://schemas.microsoft.com/office/powerpoint/2010/main" val="40744442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95C4280-68A4-41D1-92A1-3D36BDF034F7}" type="slidenum">
              <a:rPr lang="en-US" smtClean="0"/>
              <a:t>6</a:t>
            </a:fld>
            <a:endParaRPr lang="en-US"/>
          </a:p>
        </p:txBody>
      </p:sp>
    </p:spTree>
    <p:extLst>
      <p:ext uri="{BB962C8B-B14F-4D97-AF65-F5344CB8AC3E}">
        <p14:creationId xmlns:p14="http://schemas.microsoft.com/office/powerpoint/2010/main" val="3057331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95C4280-68A4-41D1-92A1-3D36BDF034F7}" type="slidenum">
              <a:rPr lang="en-US" smtClean="0"/>
              <a:t>7</a:t>
            </a:fld>
            <a:endParaRPr lang="en-US"/>
          </a:p>
        </p:txBody>
      </p:sp>
    </p:spTree>
    <p:extLst>
      <p:ext uri="{BB962C8B-B14F-4D97-AF65-F5344CB8AC3E}">
        <p14:creationId xmlns:p14="http://schemas.microsoft.com/office/powerpoint/2010/main" val="5112130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95C4280-68A4-41D1-92A1-3D36BDF034F7}" type="slidenum">
              <a:rPr lang="en-US" smtClean="0"/>
              <a:t>8</a:t>
            </a:fld>
            <a:endParaRPr lang="en-US"/>
          </a:p>
        </p:txBody>
      </p:sp>
    </p:spTree>
    <p:extLst>
      <p:ext uri="{BB962C8B-B14F-4D97-AF65-F5344CB8AC3E}">
        <p14:creationId xmlns:p14="http://schemas.microsoft.com/office/powerpoint/2010/main" val="35556003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Academic Affairs – Group/Quiet Study Space</a:t>
            </a:r>
          </a:p>
        </p:txBody>
      </p:sp>
      <p:sp>
        <p:nvSpPr>
          <p:cNvPr id="4" name="Slide Number Placeholder 3"/>
          <p:cNvSpPr>
            <a:spLocks noGrp="1"/>
          </p:cNvSpPr>
          <p:nvPr>
            <p:ph type="sldNum" sz="quarter" idx="5"/>
          </p:nvPr>
        </p:nvSpPr>
        <p:spPr/>
        <p:txBody>
          <a:bodyPr/>
          <a:lstStyle/>
          <a:p>
            <a:fld id="{095C4280-68A4-41D1-92A1-3D36BDF034F7}" type="slidenum">
              <a:rPr lang="en-US" smtClean="0"/>
              <a:t>9</a:t>
            </a:fld>
            <a:endParaRPr lang="en-US"/>
          </a:p>
        </p:txBody>
      </p:sp>
    </p:spTree>
    <p:extLst>
      <p:ext uri="{BB962C8B-B14F-4D97-AF65-F5344CB8AC3E}">
        <p14:creationId xmlns:p14="http://schemas.microsoft.com/office/powerpoint/2010/main" val="242291016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Option 1">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E29F9D3-1631-574E-B794-15810466C68F}"/>
              </a:ext>
            </a:extLst>
          </p:cNvPr>
          <p:cNvSpPr/>
          <p:nvPr/>
        </p:nvSpPr>
        <p:spPr>
          <a:xfrm>
            <a:off x="6039679" y="0"/>
            <a:ext cx="526527"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2C5C32C3-0E38-EF40-8753-699E473F0219}"/>
              </a:ext>
            </a:extLst>
          </p:cNvPr>
          <p:cNvPicPr>
            <a:picLocks noChangeAspect="1"/>
          </p:cNvPicPr>
          <p:nvPr/>
        </p:nvPicPr>
        <p:blipFill rotWithShape="1">
          <a:blip r:embed="rId2"/>
          <a:srcRect r="50000"/>
          <a:stretch/>
        </p:blipFill>
        <p:spPr>
          <a:xfrm>
            <a:off x="6096000" y="0"/>
            <a:ext cx="6096000" cy="6858000"/>
          </a:xfrm>
          <a:prstGeom prst="rect">
            <a:avLst/>
          </a:prstGeom>
        </p:spPr>
      </p:pic>
      <p:pic>
        <p:nvPicPr>
          <p:cNvPr id="11" name="Picture 10">
            <a:extLst>
              <a:ext uri="{FF2B5EF4-FFF2-40B4-BE49-F238E27FC236}">
                <a16:creationId xmlns:a16="http://schemas.microsoft.com/office/drawing/2014/main" id="{64356227-D7D4-F943-AFB2-F20F8B424051}"/>
              </a:ext>
            </a:extLst>
          </p:cNvPr>
          <p:cNvPicPr>
            <a:picLocks noChangeAspect="1"/>
          </p:cNvPicPr>
          <p:nvPr/>
        </p:nvPicPr>
        <p:blipFill>
          <a:blip r:embed="rId3"/>
          <a:stretch>
            <a:fillRect/>
          </a:stretch>
        </p:blipFill>
        <p:spPr>
          <a:xfrm>
            <a:off x="1598817" y="1983144"/>
            <a:ext cx="2853911" cy="2891711"/>
          </a:xfrm>
          <a:prstGeom prst="rect">
            <a:avLst/>
          </a:prstGeom>
        </p:spPr>
      </p:pic>
      <p:sp>
        <p:nvSpPr>
          <p:cNvPr id="3" name="Text Placeholder 2">
            <a:extLst>
              <a:ext uri="{FF2B5EF4-FFF2-40B4-BE49-F238E27FC236}">
                <a16:creationId xmlns:a16="http://schemas.microsoft.com/office/drawing/2014/main" id="{21C0DF3D-F69D-9941-B6AB-0FDADE794EF9}"/>
              </a:ext>
            </a:extLst>
          </p:cNvPr>
          <p:cNvSpPr>
            <a:spLocks noGrp="1"/>
          </p:cNvSpPr>
          <p:nvPr>
            <p:ph type="body" sz="quarter" idx="12" hasCustomPrompt="1"/>
          </p:nvPr>
        </p:nvSpPr>
        <p:spPr>
          <a:xfrm>
            <a:off x="6813549" y="2964400"/>
            <a:ext cx="4660900" cy="512762"/>
          </a:xfrm>
          <a:prstGeom prst="rect">
            <a:avLst/>
          </a:prstGeom>
        </p:spPr>
        <p:txBody>
          <a:bodyPr/>
          <a:lstStyle>
            <a:lvl1pPr marL="0" indent="0" algn="ctr">
              <a:buNone/>
              <a:defRPr b="1">
                <a:latin typeface="Arial" panose="020B0604020202020204" pitchFamily="34" charset="0"/>
                <a:cs typeface="Arial" panose="020B0604020202020204" pitchFamily="34" charset="0"/>
              </a:defRPr>
            </a:lvl1pPr>
            <a:lvl2pPr>
              <a:defRPr b="1">
                <a:latin typeface="Arial" panose="020B0604020202020204" pitchFamily="34" charset="0"/>
                <a:cs typeface="Arial" panose="020B0604020202020204" pitchFamily="34" charset="0"/>
              </a:defRPr>
            </a:lvl2pPr>
            <a:lvl3pPr>
              <a:defRPr b="1">
                <a:latin typeface="Arial" panose="020B0604020202020204" pitchFamily="34" charset="0"/>
                <a:cs typeface="Arial" panose="020B0604020202020204" pitchFamily="34" charset="0"/>
              </a:defRPr>
            </a:lvl3pPr>
            <a:lvl4pPr>
              <a:defRPr b="1">
                <a:latin typeface="Arial" panose="020B0604020202020204" pitchFamily="34" charset="0"/>
                <a:cs typeface="Arial" panose="020B0604020202020204" pitchFamily="34" charset="0"/>
              </a:defRPr>
            </a:lvl4pPr>
            <a:lvl5pPr>
              <a:defRPr b="1">
                <a:latin typeface="Arial" panose="020B0604020202020204" pitchFamily="34" charset="0"/>
                <a:cs typeface="Arial" panose="020B0604020202020204" pitchFamily="34" charset="0"/>
              </a:defRPr>
            </a:lvl5pPr>
          </a:lstStyle>
          <a:p>
            <a:pPr lvl="0"/>
            <a:r>
              <a:rPr lang="en-US" dirty="0"/>
              <a:t>Title</a:t>
            </a:r>
          </a:p>
        </p:txBody>
      </p:sp>
      <p:sp>
        <p:nvSpPr>
          <p:cNvPr id="10" name="Text Placeholder 2">
            <a:extLst>
              <a:ext uri="{FF2B5EF4-FFF2-40B4-BE49-F238E27FC236}">
                <a16:creationId xmlns:a16="http://schemas.microsoft.com/office/drawing/2014/main" id="{C1DA1688-B217-4843-B0D0-29E1D2028150}"/>
              </a:ext>
            </a:extLst>
          </p:cNvPr>
          <p:cNvSpPr>
            <a:spLocks noGrp="1"/>
          </p:cNvSpPr>
          <p:nvPr>
            <p:ph type="body" sz="quarter" idx="13" hasCustomPrompt="1"/>
          </p:nvPr>
        </p:nvSpPr>
        <p:spPr>
          <a:xfrm>
            <a:off x="6813549" y="3477162"/>
            <a:ext cx="4660900" cy="512762"/>
          </a:xfrm>
          <a:prstGeom prst="rect">
            <a:avLst/>
          </a:prstGeom>
        </p:spPr>
        <p:txBody>
          <a:bodyPr/>
          <a:lstStyle>
            <a:lvl1pPr marL="0" indent="0" algn="ctr">
              <a:buNone/>
              <a:defRPr sz="2000" b="1">
                <a:latin typeface="Arial" panose="020B0604020202020204" pitchFamily="34" charset="0"/>
                <a:cs typeface="Arial" panose="020B0604020202020204" pitchFamily="34" charset="0"/>
              </a:defRPr>
            </a:lvl1pPr>
            <a:lvl2pPr>
              <a:defRPr b="1">
                <a:latin typeface="Arial" panose="020B0604020202020204" pitchFamily="34" charset="0"/>
                <a:cs typeface="Arial" panose="020B0604020202020204" pitchFamily="34" charset="0"/>
              </a:defRPr>
            </a:lvl2pPr>
            <a:lvl3pPr>
              <a:defRPr b="1">
                <a:latin typeface="Arial" panose="020B0604020202020204" pitchFamily="34" charset="0"/>
                <a:cs typeface="Arial" panose="020B0604020202020204" pitchFamily="34" charset="0"/>
              </a:defRPr>
            </a:lvl3pPr>
            <a:lvl4pPr>
              <a:defRPr b="1">
                <a:latin typeface="Arial" panose="020B0604020202020204" pitchFamily="34" charset="0"/>
                <a:cs typeface="Arial" panose="020B0604020202020204" pitchFamily="34" charset="0"/>
              </a:defRPr>
            </a:lvl4pPr>
            <a:lvl5pPr>
              <a:defRPr b="1">
                <a:latin typeface="Arial" panose="020B0604020202020204" pitchFamily="34" charset="0"/>
                <a:cs typeface="Arial" panose="020B0604020202020204" pitchFamily="34" charset="0"/>
              </a:defRPr>
            </a:lvl5pPr>
          </a:lstStyle>
          <a:p>
            <a:pPr lvl="0"/>
            <a:r>
              <a:rPr lang="en-US" dirty="0"/>
              <a:t>Date</a:t>
            </a:r>
          </a:p>
        </p:txBody>
      </p:sp>
    </p:spTree>
    <p:extLst>
      <p:ext uri="{BB962C8B-B14F-4D97-AF65-F5344CB8AC3E}">
        <p14:creationId xmlns:p14="http://schemas.microsoft.com/office/powerpoint/2010/main" val="1615338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Quote Slide Option 1">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32D5093F-A64D-6A42-8920-D62D4FA40C4E}"/>
              </a:ext>
            </a:extLst>
          </p:cNvPr>
          <p:cNvGrpSpPr/>
          <p:nvPr userDrawn="1"/>
        </p:nvGrpSpPr>
        <p:grpSpPr>
          <a:xfrm>
            <a:off x="-1" y="0"/>
            <a:ext cx="12192002" cy="6858000"/>
            <a:chOff x="-1" y="0"/>
            <a:chExt cx="12192002" cy="6858000"/>
          </a:xfrm>
        </p:grpSpPr>
        <p:pic>
          <p:nvPicPr>
            <p:cNvPr id="8" name="Picture 7">
              <a:extLst>
                <a:ext uri="{FF2B5EF4-FFF2-40B4-BE49-F238E27FC236}">
                  <a16:creationId xmlns:a16="http://schemas.microsoft.com/office/drawing/2014/main" id="{0A42E0DC-41C4-5D4E-9365-D4101A18F8FD}"/>
                </a:ext>
              </a:extLst>
            </p:cNvPr>
            <p:cNvPicPr>
              <a:picLocks noChangeAspect="1"/>
            </p:cNvPicPr>
            <p:nvPr/>
          </p:nvPicPr>
          <p:blipFill rotWithShape="1">
            <a:blip r:embed="rId2"/>
            <a:srcRect t="20272"/>
            <a:stretch/>
          </p:blipFill>
          <p:spPr>
            <a:xfrm>
              <a:off x="1" y="0"/>
              <a:ext cx="12192000" cy="6858000"/>
            </a:xfrm>
            <a:prstGeom prst="rect">
              <a:avLst/>
            </a:prstGeom>
          </p:spPr>
        </p:pic>
        <p:cxnSp>
          <p:nvCxnSpPr>
            <p:cNvPr id="9" name="Straight Connector 8">
              <a:extLst>
                <a:ext uri="{FF2B5EF4-FFF2-40B4-BE49-F238E27FC236}">
                  <a16:creationId xmlns:a16="http://schemas.microsoft.com/office/drawing/2014/main" id="{5FC13913-2F32-2343-B64C-251CB51EA2C7}"/>
                </a:ext>
              </a:extLst>
            </p:cNvPr>
            <p:cNvCxnSpPr>
              <a:cxnSpLocks/>
            </p:cNvCxnSpPr>
            <p:nvPr/>
          </p:nvCxnSpPr>
          <p:spPr>
            <a:xfrm>
              <a:off x="1826811" y="1497477"/>
              <a:ext cx="8538377" cy="0"/>
            </a:xfrm>
            <a:prstGeom prst="line">
              <a:avLst/>
            </a:prstGeom>
            <a:ln w="28575">
              <a:solidFill>
                <a:srgbClr val="FFC629"/>
              </a:solidFill>
            </a:ln>
          </p:spPr>
          <p:style>
            <a:lnRef idx="1">
              <a:schemeClr val="accent1"/>
            </a:lnRef>
            <a:fillRef idx="0">
              <a:schemeClr val="accent1"/>
            </a:fillRef>
            <a:effectRef idx="0">
              <a:schemeClr val="accent1"/>
            </a:effectRef>
            <a:fontRef idx="minor">
              <a:schemeClr val="tx1"/>
            </a:fontRef>
          </p:style>
        </p:cxnSp>
        <p:sp>
          <p:nvSpPr>
            <p:cNvPr id="10" name="Oval 9">
              <a:extLst>
                <a:ext uri="{FF2B5EF4-FFF2-40B4-BE49-F238E27FC236}">
                  <a16:creationId xmlns:a16="http://schemas.microsoft.com/office/drawing/2014/main" id="{4EDDACB2-B58B-F64A-B55E-70FEB45037B1}"/>
                </a:ext>
              </a:extLst>
            </p:cNvPr>
            <p:cNvSpPr/>
            <p:nvPr/>
          </p:nvSpPr>
          <p:spPr>
            <a:xfrm>
              <a:off x="5589104" y="990581"/>
              <a:ext cx="1013791" cy="1013791"/>
            </a:xfrm>
            <a:prstGeom prst="ellipse">
              <a:avLst/>
            </a:prstGeom>
            <a:solidFill>
              <a:schemeClr val="bg1"/>
            </a:solidFill>
            <a:ln>
              <a:solidFill>
                <a:srgbClr val="FFC6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Straight Connector 10">
              <a:extLst>
                <a:ext uri="{FF2B5EF4-FFF2-40B4-BE49-F238E27FC236}">
                  <a16:creationId xmlns:a16="http://schemas.microsoft.com/office/drawing/2014/main" id="{84A6396A-6CC8-EE41-8B23-9407CDA8FD3F}"/>
                </a:ext>
              </a:extLst>
            </p:cNvPr>
            <p:cNvCxnSpPr>
              <a:cxnSpLocks/>
            </p:cNvCxnSpPr>
            <p:nvPr/>
          </p:nvCxnSpPr>
          <p:spPr>
            <a:xfrm>
              <a:off x="1826811" y="5360525"/>
              <a:ext cx="8538377" cy="0"/>
            </a:xfrm>
            <a:prstGeom prst="line">
              <a:avLst/>
            </a:prstGeom>
            <a:ln w="28575">
              <a:solidFill>
                <a:srgbClr val="FFC629"/>
              </a:solidFill>
            </a:ln>
          </p:spPr>
          <p:style>
            <a:lnRef idx="1">
              <a:schemeClr val="accent1"/>
            </a:lnRef>
            <a:fillRef idx="0">
              <a:schemeClr val="accent1"/>
            </a:fillRef>
            <a:effectRef idx="0">
              <a:schemeClr val="accent1"/>
            </a:effectRef>
            <a:fontRef idx="minor">
              <a:schemeClr val="tx1"/>
            </a:fontRef>
          </p:style>
        </p:cxnSp>
        <p:sp>
          <p:nvSpPr>
            <p:cNvPr id="12" name="Oval 11">
              <a:extLst>
                <a:ext uri="{FF2B5EF4-FFF2-40B4-BE49-F238E27FC236}">
                  <a16:creationId xmlns:a16="http://schemas.microsoft.com/office/drawing/2014/main" id="{524DCAAE-06D4-1C42-A8CE-0E38F73143D0}"/>
                </a:ext>
              </a:extLst>
            </p:cNvPr>
            <p:cNvSpPr/>
            <p:nvPr/>
          </p:nvSpPr>
          <p:spPr>
            <a:xfrm>
              <a:off x="5589104" y="4853629"/>
              <a:ext cx="1013791" cy="1013791"/>
            </a:xfrm>
            <a:prstGeom prst="ellipse">
              <a:avLst/>
            </a:prstGeom>
            <a:solidFill>
              <a:schemeClr val="bg1"/>
            </a:solidFill>
            <a:ln>
              <a:solidFill>
                <a:srgbClr val="FFC6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42F89AB1-B31C-E448-B85A-7845F94BB1BB}"/>
                </a:ext>
              </a:extLst>
            </p:cNvPr>
            <p:cNvSpPr/>
            <p:nvPr/>
          </p:nvSpPr>
          <p:spPr>
            <a:xfrm>
              <a:off x="-1" y="2494755"/>
              <a:ext cx="12192001" cy="1866622"/>
            </a:xfrm>
            <a:prstGeom prst="rect">
              <a:avLst/>
            </a:prstGeom>
            <a:solidFill>
              <a:srgbClr val="FFC6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14">
              <a:extLst>
                <a:ext uri="{FF2B5EF4-FFF2-40B4-BE49-F238E27FC236}">
                  <a16:creationId xmlns:a16="http://schemas.microsoft.com/office/drawing/2014/main" id="{15F5AD75-B71E-D94B-A05C-66D485089CE9}"/>
                </a:ext>
              </a:extLst>
            </p:cNvPr>
            <p:cNvPicPr>
              <a:picLocks noChangeAspect="1"/>
            </p:cNvPicPr>
            <p:nvPr/>
          </p:nvPicPr>
          <p:blipFill>
            <a:blip r:embed="rId3"/>
            <a:stretch>
              <a:fillRect/>
            </a:stretch>
          </p:blipFill>
          <p:spPr>
            <a:xfrm>
              <a:off x="5770916" y="1320514"/>
              <a:ext cx="650162" cy="433441"/>
            </a:xfrm>
            <a:prstGeom prst="rect">
              <a:avLst/>
            </a:prstGeom>
          </p:spPr>
        </p:pic>
        <p:pic>
          <p:nvPicPr>
            <p:cNvPr id="16" name="Picture 15">
              <a:extLst>
                <a:ext uri="{FF2B5EF4-FFF2-40B4-BE49-F238E27FC236}">
                  <a16:creationId xmlns:a16="http://schemas.microsoft.com/office/drawing/2014/main" id="{27CDAB06-B996-2747-B5EA-CA07085E551D}"/>
                </a:ext>
              </a:extLst>
            </p:cNvPr>
            <p:cNvPicPr>
              <a:picLocks noChangeAspect="1"/>
            </p:cNvPicPr>
            <p:nvPr/>
          </p:nvPicPr>
          <p:blipFill>
            <a:blip r:embed="rId3"/>
            <a:stretch>
              <a:fillRect/>
            </a:stretch>
          </p:blipFill>
          <p:spPr>
            <a:xfrm rot="10800000">
              <a:off x="5770916" y="5143800"/>
              <a:ext cx="650162" cy="433441"/>
            </a:xfrm>
            <a:prstGeom prst="rect">
              <a:avLst/>
            </a:prstGeom>
          </p:spPr>
        </p:pic>
      </p:grpSp>
      <p:sp>
        <p:nvSpPr>
          <p:cNvPr id="17" name="Text Placeholder 12">
            <a:extLst>
              <a:ext uri="{FF2B5EF4-FFF2-40B4-BE49-F238E27FC236}">
                <a16:creationId xmlns:a16="http://schemas.microsoft.com/office/drawing/2014/main" id="{4E663CB2-1E13-F842-839B-5A8CD0A85A60}"/>
              </a:ext>
            </a:extLst>
          </p:cNvPr>
          <p:cNvSpPr>
            <a:spLocks noGrp="1"/>
          </p:cNvSpPr>
          <p:nvPr>
            <p:ph type="body" sz="quarter" idx="12" hasCustomPrompt="1"/>
          </p:nvPr>
        </p:nvSpPr>
        <p:spPr>
          <a:xfrm>
            <a:off x="888571" y="2937860"/>
            <a:ext cx="10414849" cy="980411"/>
          </a:xfrm>
          <a:prstGeom prst="rect">
            <a:avLst/>
          </a:prstGeom>
        </p:spPr>
        <p:txBody>
          <a:bodyPr/>
          <a:lstStyle>
            <a:lvl1pPr marL="0" indent="0" algn="ctr">
              <a:buNone/>
              <a:defRPr sz="3200" b="1" i="0">
                <a:solidFill>
                  <a:schemeClr val="tx1"/>
                </a:solidFill>
                <a:latin typeface="Arial" panose="020B0604020202020204" pitchFamily="34" charset="0"/>
                <a:cs typeface="Arial" panose="020B0604020202020204" pitchFamily="34" charset="0"/>
              </a:defRPr>
            </a:lvl1pPr>
          </a:lstStyle>
          <a:p>
            <a:pPr lvl="0"/>
            <a:r>
              <a:rPr lang="en-US" dirty="0"/>
              <a:t>We don’t yet know what our best self can be…together, we all need to find it.</a:t>
            </a:r>
          </a:p>
        </p:txBody>
      </p:sp>
    </p:spTree>
    <p:extLst>
      <p:ext uri="{BB962C8B-B14F-4D97-AF65-F5344CB8AC3E}">
        <p14:creationId xmlns:p14="http://schemas.microsoft.com/office/powerpoint/2010/main" val="36211227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Quote Slide Option 2">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533246C5-2D29-F946-B2F7-3B9C84905703}"/>
              </a:ext>
            </a:extLst>
          </p:cNvPr>
          <p:cNvGrpSpPr/>
          <p:nvPr userDrawn="1"/>
        </p:nvGrpSpPr>
        <p:grpSpPr>
          <a:xfrm>
            <a:off x="-1" y="0"/>
            <a:ext cx="12192001" cy="6858000"/>
            <a:chOff x="-1" y="0"/>
            <a:chExt cx="12192001" cy="6858000"/>
          </a:xfrm>
        </p:grpSpPr>
        <p:pic>
          <p:nvPicPr>
            <p:cNvPr id="8" name="Picture 7">
              <a:extLst>
                <a:ext uri="{FF2B5EF4-FFF2-40B4-BE49-F238E27FC236}">
                  <a16:creationId xmlns:a16="http://schemas.microsoft.com/office/drawing/2014/main" id="{44CE2E98-8D1A-CD4B-B1A9-88632EBA646B}"/>
                </a:ext>
              </a:extLst>
            </p:cNvPr>
            <p:cNvPicPr>
              <a:picLocks noChangeAspect="1"/>
            </p:cNvPicPr>
            <p:nvPr/>
          </p:nvPicPr>
          <p:blipFill>
            <a:blip r:embed="rId2"/>
            <a:stretch>
              <a:fillRect/>
            </a:stretch>
          </p:blipFill>
          <p:spPr>
            <a:xfrm>
              <a:off x="0" y="0"/>
              <a:ext cx="12192000" cy="6858000"/>
            </a:xfrm>
            <a:prstGeom prst="rect">
              <a:avLst/>
            </a:prstGeom>
          </p:spPr>
        </p:pic>
        <p:cxnSp>
          <p:nvCxnSpPr>
            <p:cNvPr id="9" name="Straight Connector 8">
              <a:extLst>
                <a:ext uri="{FF2B5EF4-FFF2-40B4-BE49-F238E27FC236}">
                  <a16:creationId xmlns:a16="http://schemas.microsoft.com/office/drawing/2014/main" id="{CFBB83C3-3C45-0841-A413-09852839C40C}"/>
                </a:ext>
              </a:extLst>
            </p:cNvPr>
            <p:cNvCxnSpPr>
              <a:cxnSpLocks/>
            </p:cNvCxnSpPr>
            <p:nvPr/>
          </p:nvCxnSpPr>
          <p:spPr>
            <a:xfrm>
              <a:off x="1826811" y="1497477"/>
              <a:ext cx="853837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Oval 9">
              <a:extLst>
                <a:ext uri="{FF2B5EF4-FFF2-40B4-BE49-F238E27FC236}">
                  <a16:creationId xmlns:a16="http://schemas.microsoft.com/office/drawing/2014/main" id="{57FDDB52-74F4-BD45-9465-8A1053479EC4}"/>
                </a:ext>
              </a:extLst>
            </p:cNvPr>
            <p:cNvSpPr/>
            <p:nvPr/>
          </p:nvSpPr>
          <p:spPr>
            <a:xfrm>
              <a:off x="5589104" y="990581"/>
              <a:ext cx="1013791" cy="1013791"/>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Straight Connector 10">
              <a:extLst>
                <a:ext uri="{FF2B5EF4-FFF2-40B4-BE49-F238E27FC236}">
                  <a16:creationId xmlns:a16="http://schemas.microsoft.com/office/drawing/2014/main" id="{7DFCEBF5-ADAA-7B46-9038-529B9CAD1C0A}"/>
                </a:ext>
              </a:extLst>
            </p:cNvPr>
            <p:cNvCxnSpPr>
              <a:cxnSpLocks/>
            </p:cNvCxnSpPr>
            <p:nvPr/>
          </p:nvCxnSpPr>
          <p:spPr>
            <a:xfrm>
              <a:off x="1826811" y="5360525"/>
              <a:ext cx="853837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Oval 11">
              <a:extLst>
                <a:ext uri="{FF2B5EF4-FFF2-40B4-BE49-F238E27FC236}">
                  <a16:creationId xmlns:a16="http://schemas.microsoft.com/office/drawing/2014/main" id="{AC772748-8129-DF4A-8381-C7C56673891E}"/>
                </a:ext>
              </a:extLst>
            </p:cNvPr>
            <p:cNvSpPr/>
            <p:nvPr/>
          </p:nvSpPr>
          <p:spPr>
            <a:xfrm>
              <a:off x="5589104" y="4853629"/>
              <a:ext cx="1013791" cy="1013791"/>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A87E82D3-A127-8949-B1E6-B259F329C874}"/>
                </a:ext>
              </a:extLst>
            </p:cNvPr>
            <p:cNvSpPr/>
            <p:nvPr/>
          </p:nvSpPr>
          <p:spPr>
            <a:xfrm>
              <a:off x="-1" y="2494755"/>
              <a:ext cx="12192001" cy="186662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14">
              <a:extLst>
                <a:ext uri="{FF2B5EF4-FFF2-40B4-BE49-F238E27FC236}">
                  <a16:creationId xmlns:a16="http://schemas.microsoft.com/office/drawing/2014/main" id="{6EB4B2D7-120C-C34A-B84F-EA07D8F4AE44}"/>
                </a:ext>
              </a:extLst>
            </p:cNvPr>
            <p:cNvPicPr>
              <a:picLocks noChangeAspect="1"/>
            </p:cNvPicPr>
            <p:nvPr/>
          </p:nvPicPr>
          <p:blipFill>
            <a:blip r:embed="rId3"/>
            <a:stretch>
              <a:fillRect/>
            </a:stretch>
          </p:blipFill>
          <p:spPr>
            <a:xfrm>
              <a:off x="5750855" y="1305854"/>
              <a:ext cx="690281" cy="460187"/>
            </a:xfrm>
            <a:prstGeom prst="rect">
              <a:avLst/>
            </a:prstGeom>
          </p:spPr>
        </p:pic>
        <p:pic>
          <p:nvPicPr>
            <p:cNvPr id="16" name="Picture 15">
              <a:extLst>
                <a:ext uri="{FF2B5EF4-FFF2-40B4-BE49-F238E27FC236}">
                  <a16:creationId xmlns:a16="http://schemas.microsoft.com/office/drawing/2014/main" id="{7F279F7D-5F09-5A4A-BBE3-A178B7A30770}"/>
                </a:ext>
              </a:extLst>
            </p:cNvPr>
            <p:cNvPicPr>
              <a:picLocks noChangeAspect="1"/>
            </p:cNvPicPr>
            <p:nvPr/>
          </p:nvPicPr>
          <p:blipFill>
            <a:blip r:embed="rId3"/>
            <a:stretch>
              <a:fillRect/>
            </a:stretch>
          </p:blipFill>
          <p:spPr>
            <a:xfrm rot="10800000">
              <a:off x="5750855" y="5128560"/>
              <a:ext cx="690281" cy="460187"/>
            </a:xfrm>
            <a:prstGeom prst="rect">
              <a:avLst/>
            </a:prstGeom>
          </p:spPr>
        </p:pic>
      </p:grpSp>
      <p:sp>
        <p:nvSpPr>
          <p:cNvPr id="14" name="Text Placeholder 12">
            <a:extLst>
              <a:ext uri="{FF2B5EF4-FFF2-40B4-BE49-F238E27FC236}">
                <a16:creationId xmlns:a16="http://schemas.microsoft.com/office/drawing/2014/main" id="{D4F3A9B5-49EA-D54B-89B9-093CE6BD84CE}"/>
              </a:ext>
            </a:extLst>
          </p:cNvPr>
          <p:cNvSpPr>
            <a:spLocks noGrp="1"/>
          </p:cNvSpPr>
          <p:nvPr>
            <p:ph type="body" sz="quarter" idx="12" hasCustomPrompt="1"/>
          </p:nvPr>
        </p:nvSpPr>
        <p:spPr>
          <a:xfrm>
            <a:off x="888571" y="2937860"/>
            <a:ext cx="10414849" cy="980411"/>
          </a:xfrm>
          <a:prstGeom prst="rect">
            <a:avLst/>
          </a:prstGeom>
        </p:spPr>
        <p:txBody>
          <a:bodyPr/>
          <a:lstStyle>
            <a:lvl1pPr marL="0" indent="0" algn="ctr">
              <a:buNone/>
              <a:defRPr sz="3200" b="1" i="0">
                <a:solidFill>
                  <a:schemeClr val="bg1"/>
                </a:solidFill>
                <a:latin typeface="Arial" panose="020B0604020202020204" pitchFamily="34" charset="0"/>
                <a:cs typeface="Arial" panose="020B0604020202020204" pitchFamily="34" charset="0"/>
              </a:defRPr>
            </a:lvl1pPr>
          </a:lstStyle>
          <a:p>
            <a:pPr lvl="0"/>
            <a:r>
              <a:rPr lang="en-US" dirty="0"/>
              <a:t>We don’t yet know what our best self can be…together, we all need to find it.</a:t>
            </a:r>
          </a:p>
        </p:txBody>
      </p:sp>
    </p:spTree>
    <p:extLst>
      <p:ext uri="{BB962C8B-B14F-4D97-AF65-F5344CB8AC3E}">
        <p14:creationId xmlns:p14="http://schemas.microsoft.com/office/powerpoint/2010/main" val="42605136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F25A00D-820B-394B-BB34-47EBF2ABECF4}"/>
              </a:ext>
            </a:extLst>
          </p:cNvPr>
          <p:cNvPicPr>
            <a:picLocks noChangeAspect="1"/>
          </p:cNvPicPr>
          <p:nvPr/>
        </p:nvPicPr>
        <p:blipFill>
          <a:blip r:embed="rId2"/>
          <a:stretch>
            <a:fillRect/>
          </a:stretch>
        </p:blipFill>
        <p:spPr>
          <a:xfrm>
            <a:off x="0" y="0"/>
            <a:ext cx="12192000" cy="6858000"/>
          </a:xfrm>
          <a:prstGeom prst="rect">
            <a:avLst/>
          </a:prstGeom>
        </p:spPr>
      </p:pic>
      <p:sp>
        <p:nvSpPr>
          <p:cNvPr id="5" name="Rectangle 4">
            <a:extLst>
              <a:ext uri="{FF2B5EF4-FFF2-40B4-BE49-F238E27FC236}">
                <a16:creationId xmlns:a16="http://schemas.microsoft.com/office/drawing/2014/main" id="{D071227B-224F-8845-985A-7D474CAE570C}"/>
              </a:ext>
            </a:extLst>
          </p:cNvPr>
          <p:cNvSpPr/>
          <p:nvPr/>
        </p:nvSpPr>
        <p:spPr>
          <a:xfrm>
            <a:off x="-1" y="2958419"/>
            <a:ext cx="12192001" cy="94116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733FC234-CE84-CE4A-AEC5-3D8F75B4E49C}"/>
              </a:ext>
            </a:extLst>
          </p:cNvPr>
          <p:cNvSpPr txBox="1"/>
          <p:nvPr/>
        </p:nvSpPr>
        <p:spPr>
          <a:xfrm>
            <a:off x="1822703" y="3210350"/>
            <a:ext cx="8546592" cy="477054"/>
          </a:xfrm>
          <a:prstGeom prst="rect">
            <a:avLst/>
          </a:prstGeom>
          <a:noFill/>
        </p:spPr>
        <p:txBody>
          <a:bodyPr wrap="square" rtlCol="0">
            <a:spAutoFit/>
          </a:bodyPr>
          <a:lstStyle/>
          <a:p>
            <a:pPr algn="ctr"/>
            <a:r>
              <a:rPr lang="en-US" sz="2500" dirty="0">
                <a:solidFill>
                  <a:schemeClr val="bg1"/>
                </a:solidFill>
                <a:latin typeface="Arial" panose="020B0604020202020204" pitchFamily="34" charset="0"/>
                <a:cs typeface="Arial" panose="020B0604020202020204" pitchFamily="34" charset="0"/>
              </a:rPr>
              <a:t>Thank You!</a:t>
            </a:r>
          </a:p>
        </p:txBody>
      </p:sp>
    </p:spTree>
    <p:extLst>
      <p:ext uri="{BB962C8B-B14F-4D97-AF65-F5344CB8AC3E}">
        <p14:creationId xmlns:p14="http://schemas.microsoft.com/office/powerpoint/2010/main" val="37067773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84CED90-F502-4641-A266-2613A07AD338}" type="datetimeFigureOut">
              <a:rPr lang="en-US" smtClean="0"/>
              <a:t>2/26/2020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334BF4E-A8F6-9D43-8991-E0753F64AB1E}" type="slidenum">
              <a:rPr lang="en-US" smtClean="0"/>
              <a:t>‹#›</a:t>
            </a:fld>
            <a:endParaRPr lang="en-US" dirty="0"/>
          </a:p>
        </p:txBody>
      </p:sp>
    </p:spTree>
    <p:extLst>
      <p:ext uri="{BB962C8B-B14F-4D97-AF65-F5344CB8AC3E}">
        <p14:creationId xmlns:p14="http://schemas.microsoft.com/office/powerpoint/2010/main" val="36663974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4821D14-ECA8-4FEB-ADD9-EA96CE872116}" type="datetimeFigureOut">
              <a:rPr lang="en-US" smtClean="0">
                <a:solidFill>
                  <a:prstClr val="black">
                    <a:tint val="75000"/>
                  </a:prstClr>
                </a:solidFill>
              </a:rPr>
              <a:pPr/>
              <a:t>2/26/2020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22913B0-88CA-4544-9BC1-CDECB6161EB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807708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Option 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57E3552-DEBB-C944-A554-82AFCB8419BA}"/>
              </a:ext>
            </a:extLst>
          </p:cNvPr>
          <p:cNvSpPr/>
          <p:nvPr/>
        </p:nvSpPr>
        <p:spPr>
          <a:xfrm>
            <a:off x="0" y="4872178"/>
            <a:ext cx="12192000" cy="121807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C89982E9-2715-D941-B379-71A97DB17011}"/>
              </a:ext>
            </a:extLst>
          </p:cNvPr>
          <p:cNvPicPr>
            <a:picLocks noChangeAspect="1"/>
          </p:cNvPicPr>
          <p:nvPr/>
        </p:nvPicPr>
        <p:blipFill rotWithShape="1">
          <a:blip r:embed="rId2"/>
          <a:srcRect t="50000" r="1168" b="21932"/>
          <a:stretch/>
        </p:blipFill>
        <p:spPr>
          <a:xfrm>
            <a:off x="-1" y="4933072"/>
            <a:ext cx="12192001" cy="1924928"/>
          </a:xfrm>
          <a:prstGeom prst="rect">
            <a:avLst/>
          </a:prstGeom>
        </p:spPr>
      </p:pic>
      <p:pic>
        <p:nvPicPr>
          <p:cNvPr id="7" name="Picture 6">
            <a:extLst>
              <a:ext uri="{FF2B5EF4-FFF2-40B4-BE49-F238E27FC236}">
                <a16:creationId xmlns:a16="http://schemas.microsoft.com/office/drawing/2014/main" id="{558D1FCC-C828-5245-A412-3708798581AD}"/>
              </a:ext>
            </a:extLst>
          </p:cNvPr>
          <p:cNvPicPr>
            <a:picLocks noChangeAspect="1"/>
          </p:cNvPicPr>
          <p:nvPr/>
        </p:nvPicPr>
        <p:blipFill>
          <a:blip r:embed="rId3"/>
          <a:stretch>
            <a:fillRect/>
          </a:stretch>
        </p:blipFill>
        <p:spPr>
          <a:xfrm>
            <a:off x="4652335" y="963303"/>
            <a:ext cx="2887330" cy="2925572"/>
          </a:xfrm>
          <a:prstGeom prst="rect">
            <a:avLst/>
          </a:prstGeom>
        </p:spPr>
      </p:pic>
      <p:sp>
        <p:nvSpPr>
          <p:cNvPr id="10" name="Text Placeholder 2">
            <a:extLst>
              <a:ext uri="{FF2B5EF4-FFF2-40B4-BE49-F238E27FC236}">
                <a16:creationId xmlns:a16="http://schemas.microsoft.com/office/drawing/2014/main" id="{4754ED87-0658-414E-9715-03B964241252}"/>
              </a:ext>
            </a:extLst>
          </p:cNvPr>
          <p:cNvSpPr>
            <a:spLocks noGrp="1"/>
          </p:cNvSpPr>
          <p:nvPr>
            <p:ph type="body" sz="quarter" idx="12" hasCustomPrompt="1"/>
          </p:nvPr>
        </p:nvSpPr>
        <p:spPr>
          <a:xfrm>
            <a:off x="3765550" y="5448601"/>
            <a:ext cx="4660900" cy="512762"/>
          </a:xfrm>
          <a:prstGeom prst="rect">
            <a:avLst/>
          </a:prstGeom>
        </p:spPr>
        <p:txBody>
          <a:bodyPr/>
          <a:lstStyle>
            <a:lvl1pPr marL="0" indent="0" algn="ctr">
              <a:buNone/>
              <a:defRPr b="1">
                <a:latin typeface="Arial" panose="020B0604020202020204" pitchFamily="34" charset="0"/>
                <a:cs typeface="Arial" panose="020B0604020202020204" pitchFamily="34" charset="0"/>
              </a:defRPr>
            </a:lvl1pPr>
            <a:lvl2pPr>
              <a:defRPr b="1">
                <a:latin typeface="Arial" panose="020B0604020202020204" pitchFamily="34" charset="0"/>
                <a:cs typeface="Arial" panose="020B0604020202020204" pitchFamily="34" charset="0"/>
              </a:defRPr>
            </a:lvl2pPr>
            <a:lvl3pPr>
              <a:defRPr b="1">
                <a:latin typeface="Arial" panose="020B0604020202020204" pitchFamily="34" charset="0"/>
                <a:cs typeface="Arial" panose="020B0604020202020204" pitchFamily="34" charset="0"/>
              </a:defRPr>
            </a:lvl3pPr>
            <a:lvl4pPr>
              <a:defRPr b="1">
                <a:latin typeface="Arial" panose="020B0604020202020204" pitchFamily="34" charset="0"/>
                <a:cs typeface="Arial" panose="020B0604020202020204" pitchFamily="34" charset="0"/>
              </a:defRPr>
            </a:lvl4pPr>
            <a:lvl5pPr>
              <a:defRPr b="1">
                <a:latin typeface="Arial" panose="020B0604020202020204" pitchFamily="34" charset="0"/>
                <a:cs typeface="Arial" panose="020B0604020202020204" pitchFamily="34" charset="0"/>
              </a:defRPr>
            </a:lvl5pPr>
          </a:lstStyle>
          <a:p>
            <a:pPr lvl="0"/>
            <a:r>
              <a:rPr lang="en-US" dirty="0"/>
              <a:t>Title</a:t>
            </a:r>
          </a:p>
        </p:txBody>
      </p:sp>
      <p:sp>
        <p:nvSpPr>
          <p:cNvPr id="11" name="Text Placeholder 2">
            <a:extLst>
              <a:ext uri="{FF2B5EF4-FFF2-40B4-BE49-F238E27FC236}">
                <a16:creationId xmlns:a16="http://schemas.microsoft.com/office/drawing/2014/main" id="{DEA2028A-6C2D-9540-910F-711B608C5FD8}"/>
              </a:ext>
            </a:extLst>
          </p:cNvPr>
          <p:cNvSpPr>
            <a:spLocks noGrp="1"/>
          </p:cNvSpPr>
          <p:nvPr>
            <p:ph type="body" sz="quarter" idx="13" hasCustomPrompt="1"/>
          </p:nvPr>
        </p:nvSpPr>
        <p:spPr>
          <a:xfrm>
            <a:off x="3765550" y="5961363"/>
            <a:ext cx="4660900" cy="350227"/>
          </a:xfrm>
          <a:prstGeom prst="rect">
            <a:avLst/>
          </a:prstGeom>
        </p:spPr>
        <p:txBody>
          <a:bodyPr/>
          <a:lstStyle>
            <a:lvl1pPr marL="0" indent="0" algn="ctr">
              <a:buNone/>
              <a:defRPr sz="2000" b="1">
                <a:latin typeface="Arial" panose="020B0604020202020204" pitchFamily="34" charset="0"/>
                <a:cs typeface="Arial" panose="020B0604020202020204" pitchFamily="34" charset="0"/>
              </a:defRPr>
            </a:lvl1pPr>
            <a:lvl2pPr>
              <a:defRPr b="1">
                <a:latin typeface="Arial" panose="020B0604020202020204" pitchFamily="34" charset="0"/>
                <a:cs typeface="Arial" panose="020B0604020202020204" pitchFamily="34" charset="0"/>
              </a:defRPr>
            </a:lvl2pPr>
            <a:lvl3pPr>
              <a:defRPr b="1">
                <a:latin typeface="Arial" panose="020B0604020202020204" pitchFamily="34" charset="0"/>
                <a:cs typeface="Arial" panose="020B0604020202020204" pitchFamily="34" charset="0"/>
              </a:defRPr>
            </a:lvl3pPr>
            <a:lvl4pPr>
              <a:defRPr b="1">
                <a:latin typeface="Arial" panose="020B0604020202020204" pitchFamily="34" charset="0"/>
                <a:cs typeface="Arial" panose="020B0604020202020204" pitchFamily="34" charset="0"/>
              </a:defRPr>
            </a:lvl4pPr>
            <a:lvl5pPr>
              <a:defRPr b="1">
                <a:latin typeface="Arial" panose="020B0604020202020204" pitchFamily="34" charset="0"/>
                <a:cs typeface="Arial" panose="020B0604020202020204" pitchFamily="34" charset="0"/>
              </a:defRPr>
            </a:lvl5pPr>
          </a:lstStyle>
          <a:p>
            <a:pPr lvl="0"/>
            <a:r>
              <a:rPr lang="en-US" dirty="0"/>
              <a:t>Date</a:t>
            </a:r>
          </a:p>
        </p:txBody>
      </p:sp>
    </p:spTree>
    <p:extLst>
      <p:ext uri="{BB962C8B-B14F-4D97-AF65-F5344CB8AC3E}">
        <p14:creationId xmlns:p14="http://schemas.microsoft.com/office/powerpoint/2010/main" val="40086713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Slide 2">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89982E9-2715-D941-B379-71A97DB17011}"/>
              </a:ext>
            </a:extLst>
          </p:cNvPr>
          <p:cNvPicPr>
            <a:picLocks noChangeAspect="1"/>
          </p:cNvPicPr>
          <p:nvPr/>
        </p:nvPicPr>
        <p:blipFill rotWithShape="1">
          <a:blip r:embed="rId2"/>
          <a:srcRect t="69902" r="1168" b="21932"/>
          <a:stretch/>
        </p:blipFill>
        <p:spPr>
          <a:xfrm>
            <a:off x="-1" y="6311590"/>
            <a:ext cx="12192001" cy="565634"/>
          </a:xfrm>
          <a:prstGeom prst="rect">
            <a:avLst/>
          </a:prstGeom>
        </p:spPr>
      </p:pic>
      <p:cxnSp>
        <p:nvCxnSpPr>
          <p:cNvPr id="3" name="Straight Connector 2">
            <a:extLst>
              <a:ext uri="{FF2B5EF4-FFF2-40B4-BE49-F238E27FC236}">
                <a16:creationId xmlns:a16="http://schemas.microsoft.com/office/drawing/2014/main" id="{D0C39C82-22A6-0A45-B0AE-051068866D21}"/>
              </a:ext>
            </a:extLst>
          </p:cNvPr>
          <p:cNvCxnSpPr>
            <a:cxnSpLocks/>
          </p:cNvCxnSpPr>
          <p:nvPr userDrawn="1"/>
        </p:nvCxnSpPr>
        <p:spPr>
          <a:xfrm>
            <a:off x="-1" y="6311590"/>
            <a:ext cx="12192001"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itle 11">
            <a:extLst>
              <a:ext uri="{FF2B5EF4-FFF2-40B4-BE49-F238E27FC236}">
                <a16:creationId xmlns:a16="http://schemas.microsoft.com/office/drawing/2014/main" id="{FA6151DA-0E50-3747-B88F-29F646B3148B}"/>
              </a:ext>
            </a:extLst>
          </p:cNvPr>
          <p:cNvSpPr>
            <a:spLocks noGrp="1"/>
          </p:cNvSpPr>
          <p:nvPr>
            <p:ph type="title" hasCustomPrompt="1"/>
          </p:nvPr>
        </p:nvSpPr>
        <p:spPr>
          <a:xfrm>
            <a:off x="733096" y="354615"/>
            <a:ext cx="10515600" cy="1325563"/>
          </a:xfrm>
          <a:prstGeom prst="rect">
            <a:avLst/>
          </a:prstGeom>
        </p:spPr>
        <p:txBody>
          <a:bodyPr/>
          <a:lstStyle>
            <a:lvl1pPr>
              <a:defRPr sz="4400" b="1" i="0">
                <a:latin typeface="Arial" panose="020B0604020202020204" pitchFamily="34" charset="0"/>
                <a:cs typeface="Arial" panose="020B0604020202020204" pitchFamily="34" charset="0"/>
              </a:defRPr>
            </a:lvl1pPr>
          </a:lstStyle>
          <a:p>
            <a:r>
              <a:rPr lang="en-US" dirty="0"/>
              <a:t>Title</a:t>
            </a:r>
          </a:p>
        </p:txBody>
      </p:sp>
      <p:sp>
        <p:nvSpPr>
          <p:cNvPr id="15" name="Content Placeholder 14">
            <a:extLst>
              <a:ext uri="{FF2B5EF4-FFF2-40B4-BE49-F238E27FC236}">
                <a16:creationId xmlns:a16="http://schemas.microsoft.com/office/drawing/2014/main" id="{48378D0F-E7EF-4A4B-83B1-DE987880935F}"/>
              </a:ext>
            </a:extLst>
          </p:cNvPr>
          <p:cNvSpPr>
            <a:spLocks noGrp="1"/>
          </p:cNvSpPr>
          <p:nvPr>
            <p:ph sz="quarter" idx="10"/>
          </p:nvPr>
        </p:nvSpPr>
        <p:spPr>
          <a:xfrm>
            <a:off x="733425" y="2217738"/>
            <a:ext cx="10355263" cy="3752850"/>
          </a:xfrm>
          <a:prstGeom prst="rect">
            <a:avLst/>
          </a:prstGeom>
        </p:spPr>
        <p:txBody>
          <a:bodyPr/>
          <a:lstStyle>
            <a:lvl1pPr>
              <a:buClr>
                <a:srgbClr val="F7BF32"/>
              </a:buClr>
              <a:defRPr b="0" i="0">
                <a:latin typeface="Avenir Medium" panose="02000503020000020003" pitchFamily="2" charset="0"/>
              </a:defRPr>
            </a:lvl1pPr>
            <a:lvl2pPr>
              <a:buClr>
                <a:srgbClr val="F7BF32"/>
              </a:buClr>
              <a:defRPr b="0" i="0">
                <a:latin typeface="Avenir Roman" panose="02000503020000020003" pitchFamily="2" charset="0"/>
              </a:defRPr>
            </a:lvl2pPr>
            <a:lvl3pPr>
              <a:buClr>
                <a:srgbClr val="F7BF32"/>
              </a:buClr>
              <a:defRPr b="0" i="0">
                <a:latin typeface="Avenir Roman" panose="02000503020000020003" pitchFamily="2" charset="0"/>
              </a:defRPr>
            </a:lvl3pPr>
            <a:lvl4pPr>
              <a:buClr>
                <a:srgbClr val="F7BF32"/>
              </a:buClr>
              <a:defRPr b="0" i="0">
                <a:latin typeface="Avenir Roman" panose="02000503020000020003" pitchFamily="2" charset="0"/>
              </a:defRPr>
            </a:lvl4pPr>
            <a:lvl5pPr>
              <a:buClr>
                <a:srgbClr val="F7BF32"/>
              </a:buClr>
              <a:defRPr b="0" i="0">
                <a:latin typeface="Avenir Roman" panose="02000503020000020003"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920737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lank 1">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89982E9-2715-D941-B379-71A97DB17011}"/>
              </a:ext>
            </a:extLst>
          </p:cNvPr>
          <p:cNvPicPr>
            <a:picLocks noChangeAspect="1"/>
          </p:cNvPicPr>
          <p:nvPr/>
        </p:nvPicPr>
        <p:blipFill rotWithShape="1">
          <a:blip r:embed="rId2"/>
          <a:srcRect t="69902" r="1168" b="21932"/>
          <a:stretch/>
        </p:blipFill>
        <p:spPr>
          <a:xfrm>
            <a:off x="-1" y="6311590"/>
            <a:ext cx="12192001" cy="565634"/>
          </a:xfrm>
          <a:prstGeom prst="rect">
            <a:avLst/>
          </a:prstGeom>
        </p:spPr>
      </p:pic>
      <p:cxnSp>
        <p:nvCxnSpPr>
          <p:cNvPr id="3" name="Straight Connector 2">
            <a:extLst>
              <a:ext uri="{FF2B5EF4-FFF2-40B4-BE49-F238E27FC236}">
                <a16:creationId xmlns:a16="http://schemas.microsoft.com/office/drawing/2014/main" id="{D0C39C82-22A6-0A45-B0AE-051068866D21}"/>
              </a:ext>
            </a:extLst>
          </p:cNvPr>
          <p:cNvCxnSpPr>
            <a:cxnSpLocks/>
          </p:cNvCxnSpPr>
          <p:nvPr userDrawn="1"/>
        </p:nvCxnSpPr>
        <p:spPr>
          <a:xfrm>
            <a:off x="-1" y="6311590"/>
            <a:ext cx="12192001"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122667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ank 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57E3552-DEBB-C944-A554-82AFCB8419BA}"/>
              </a:ext>
            </a:extLst>
          </p:cNvPr>
          <p:cNvSpPr/>
          <p:nvPr/>
        </p:nvSpPr>
        <p:spPr>
          <a:xfrm>
            <a:off x="0" y="4872178"/>
            <a:ext cx="12192000" cy="121807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C89982E9-2715-D941-B379-71A97DB17011}"/>
              </a:ext>
            </a:extLst>
          </p:cNvPr>
          <p:cNvPicPr>
            <a:picLocks noChangeAspect="1"/>
          </p:cNvPicPr>
          <p:nvPr/>
        </p:nvPicPr>
        <p:blipFill rotWithShape="1">
          <a:blip r:embed="rId2"/>
          <a:srcRect t="50000" r="1168" b="21932"/>
          <a:stretch/>
        </p:blipFill>
        <p:spPr>
          <a:xfrm>
            <a:off x="-1" y="4933072"/>
            <a:ext cx="12192001" cy="1924928"/>
          </a:xfrm>
          <a:prstGeom prst="rect">
            <a:avLst/>
          </a:prstGeom>
        </p:spPr>
      </p:pic>
    </p:spTree>
    <p:extLst>
      <p:ext uri="{BB962C8B-B14F-4D97-AF65-F5344CB8AC3E}">
        <p14:creationId xmlns:p14="http://schemas.microsoft.com/office/powerpoint/2010/main" val="41015949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Overview Slide">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FD4AF910-3B45-C642-BA40-7F26C292CBB7}"/>
              </a:ext>
            </a:extLst>
          </p:cNvPr>
          <p:cNvGrpSpPr/>
          <p:nvPr userDrawn="1"/>
        </p:nvGrpSpPr>
        <p:grpSpPr>
          <a:xfrm>
            <a:off x="0" y="0"/>
            <a:ext cx="6143872" cy="6858000"/>
            <a:chOff x="0" y="0"/>
            <a:chExt cx="6143872" cy="6858000"/>
          </a:xfrm>
        </p:grpSpPr>
        <p:sp>
          <p:nvSpPr>
            <p:cNvPr id="8" name="Rectangle 7">
              <a:extLst>
                <a:ext uri="{FF2B5EF4-FFF2-40B4-BE49-F238E27FC236}">
                  <a16:creationId xmlns:a16="http://schemas.microsoft.com/office/drawing/2014/main" id="{CC89D864-D3E3-854A-9727-A7FA3A3C3175}"/>
                </a:ext>
              </a:extLst>
            </p:cNvPr>
            <p:cNvSpPr/>
            <p:nvPr/>
          </p:nvSpPr>
          <p:spPr>
            <a:xfrm>
              <a:off x="5617345" y="0"/>
              <a:ext cx="526527"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3D8ED27C-6546-2A4D-8DF8-81E2F1D5CA75}"/>
                </a:ext>
              </a:extLst>
            </p:cNvPr>
            <p:cNvPicPr>
              <a:picLocks noChangeAspect="1"/>
            </p:cNvPicPr>
            <p:nvPr/>
          </p:nvPicPr>
          <p:blipFill rotWithShape="1">
            <a:blip r:embed="rId2"/>
            <a:srcRect r="50000"/>
            <a:stretch/>
          </p:blipFill>
          <p:spPr>
            <a:xfrm>
              <a:off x="0" y="0"/>
              <a:ext cx="6096000" cy="6858000"/>
            </a:xfrm>
            <a:prstGeom prst="rect">
              <a:avLst/>
            </a:prstGeom>
          </p:spPr>
        </p:pic>
      </p:grpSp>
      <p:sp>
        <p:nvSpPr>
          <p:cNvPr id="13" name="Text Placeholder 12">
            <a:extLst>
              <a:ext uri="{FF2B5EF4-FFF2-40B4-BE49-F238E27FC236}">
                <a16:creationId xmlns:a16="http://schemas.microsoft.com/office/drawing/2014/main" id="{B1061A9F-A15E-C64A-9549-79374FACE173}"/>
              </a:ext>
            </a:extLst>
          </p:cNvPr>
          <p:cNvSpPr>
            <a:spLocks noGrp="1"/>
          </p:cNvSpPr>
          <p:nvPr>
            <p:ph type="body" sz="quarter" idx="10" hasCustomPrompt="1"/>
          </p:nvPr>
        </p:nvSpPr>
        <p:spPr>
          <a:xfrm>
            <a:off x="695833" y="3229691"/>
            <a:ext cx="4702175" cy="398616"/>
          </a:xfrm>
          <a:prstGeom prst="rect">
            <a:avLst/>
          </a:prstGeom>
        </p:spPr>
        <p:txBody>
          <a:bodyPr/>
          <a:lstStyle>
            <a:lvl1pPr marL="0" indent="0" algn="ctr">
              <a:buNone/>
              <a:defRPr sz="3000" b="1" i="0">
                <a:latin typeface="Arial" panose="020B0604020202020204" pitchFamily="34" charset="0"/>
                <a:cs typeface="Arial" panose="020B0604020202020204" pitchFamily="34" charset="0"/>
              </a:defRPr>
            </a:lvl1pPr>
          </a:lstStyle>
          <a:p>
            <a:pPr lvl="0"/>
            <a:r>
              <a:rPr lang="en-US" dirty="0"/>
              <a:t>What We’ll Cover</a:t>
            </a:r>
          </a:p>
        </p:txBody>
      </p:sp>
      <p:sp>
        <p:nvSpPr>
          <p:cNvPr id="19" name="Text Placeholder 18">
            <a:extLst>
              <a:ext uri="{FF2B5EF4-FFF2-40B4-BE49-F238E27FC236}">
                <a16:creationId xmlns:a16="http://schemas.microsoft.com/office/drawing/2014/main" id="{1FA52A49-6633-E54F-9E51-57323147E959}"/>
              </a:ext>
            </a:extLst>
          </p:cNvPr>
          <p:cNvSpPr>
            <a:spLocks noGrp="1"/>
          </p:cNvSpPr>
          <p:nvPr>
            <p:ph type="body" sz="quarter" idx="12" hasCustomPrompt="1"/>
          </p:nvPr>
        </p:nvSpPr>
        <p:spPr>
          <a:xfrm>
            <a:off x="6791833" y="1128199"/>
            <a:ext cx="4704334" cy="4564678"/>
          </a:xfrm>
          <a:prstGeom prst="rect">
            <a:avLst/>
          </a:prstGeom>
        </p:spPr>
        <p:txBody>
          <a:bodyPr/>
          <a:lstStyle>
            <a:lvl1pPr marL="0" indent="0">
              <a:buNone/>
              <a:defRPr sz="1800" b="0" i="0">
                <a:latin typeface="Arial" panose="020B0604020202020204" pitchFamily="34" charset="0"/>
                <a:cs typeface="Arial" panose="020B0604020202020204" pitchFamily="34" charset="0"/>
              </a:defRPr>
            </a:lvl1pPr>
            <a:lvl2pPr marL="742950" indent="-285750">
              <a:lnSpc>
                <a:spcPct val="200000"/>
              </a:lnSpc>
              <a:buClr>
                <a:srgbClr val="FFC629"/>
              </a:buClr>
              <a:buFont typeface="Arial" panose="020B0604020202020204" pitchFamily="34" charset="0"/>
              <a:buChar char="•"/>
              <a:defRPr sz="1800" b="0" i="0"/>
            </a:lvl2pPr>
          </a:lstStyle>
          <a:p>
            <a:pPr>
              <a:lnSpc>
                <a:spcPct val="200000"/>
              </a:lnSpc>
            </a:pPr>
            <a:r>
              <a:rPr lang="en-US" dirty="0">
                <a:latin typeface="Avenir Medium" panose="02000503020000020003" pitchFamily="2" charset="0"/>
              </a:rPr>
              <a:t>Content</a:t>
            </a:r>
          </a:p>
          <a:p>
            <a:pPr>
              <a:lnSpc>
                <a:spcPct val="200000"/>
              </a:lnSpc>
            </a:pPr>
            <a:r>
              <a:rPr lang="en-US" dirty="0">
                <a:latin typeface="Avenir Medium" panose="02000503020000020003" pitchFamily="2" charset="0"/>
              </a:rPr>
              <a:t>Content</a:t>
            </a:r>
          </a:p>
          <a:p>
            <a:pPr marL="742950" lvl="1" indent="-285750">
              <a:lnSpc>
                <a:spcPct val="200000"/>
              </a:lnSpc>
              <a:buClr>
                <a:srgbClr val="FFC629"/>
              </a:buClr>
              <a:buFont typeface="Arial" panose="020B0604020202020204" pitchFamily="34" charset="0"/>
              <a:buChar char="•"/>
            </a:pPr>
            <a:r>
              <a:rPr lang="en-US" dirty="0">
                <a:latin typeface="Avenir Medium" panose="02000503020000020003" pitchFamily="2" charset="0"/>
              </a:rPr>
              <a:t>Content</a:t>
            </a:r>
          </a:p>
          <a:p>
            <a:pPr marL="742950" lvl="1" indent="-285750">
              <a:lnSpc>
                <a:spcPct val="200000"/>
              </a:lnSpc>
              <a:buClr>
                <a:srgbClr val="FFC629"/>
              </a:buClr>
              <a:buFont typeface="Arial" panose="020B0604020202020204" pitchFamily="34" charset="0"/>
              <a:buChar char="•"/>
            </a:pPr>
            <a:r>
              <a:rPr lang="en-US" dirty="0">
                <a:latin typeface="Avenir Medium" panose="02000503020000020003" pitchFamily="2" charset="0"/>
              </a:rPr>
              <a:t>Content</a:t>
            </a:r>
          </a:p>
          <a:p>
            <a:pPr marL="742950" lvl="1" indent="-285750">
              <a:lnSpc>
                <a:spcPct val="200000"/>
              </a:lnSpc>
              <a:buClr>
                <a:srgbClr val="FFC629"/>
              </a:buClr>
              <a:buFont typeface="Arial" panose="020B0604020202020204" pitchFamily="34" charset="0"/>
              <a:buChar char="•"/>
            </a:pPr>
            <a:r>
              <a:rPr lang="en-US" dirty="0">
                <a:latin typeface="Avenir Medium" panose="02000503020000020003" pitchFamily="2" charset="0"/>
              </a:rPr>
              <a:t>Content</a:t>
            </a:r>
          </a:p>
          <a:p>
            <a:pPr>
              <a:lnSpc>
                <a:spcPct val="200000"/>
              </a:lnSpc>
            </a:pPr>
            <a:r>
              <a:rPr lang="en-US" dirty="0">
                <a:latin typeface="Avenir Medium" panose="02000503020000020003" pitchFamily="2" charset="0"/>
              </a:rPr>
              <a:t>Content</a:t>
            </a:r>
          </a:p>
          <a:p>
            <a:pPr>
              <a:lnSpc>
                <a:spcPct val="200000"/>
              </a:lnSpc>
            </a:pPr>
            <a:r>
              <a:rPr lang="en-US" dirty="0">
                <a:latin typeface="Avenir Medium" panose="02000503020000020003" pitchFamily="2" charset="0"/>
              </a:rPr>
              <a:t>Content</a:t>
            </a:r>
          </a:p>
        </p:txBody>
      </p:sp>
    </p:spTree>
    <p:extLst>
      <p:ext uri="{BB962C8B-B14F-4D97-AF65-F5344CB8AC3E}">
        <p14:creationId xmlns:p14="http://schemas.microsoft.com/office/powerpoint/2010/main" val="34133582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06B76FD-EBC2-924F-90F9-5FBB8B224E6C}"/>
              </a:ext>
            </a:extLst>
          </p:cNvPr>
          <p:cNvSpPr/>
          <p:nvPr/>
        </p:nvSpPr>
        <p:spPr>
          <a:xfrm>
            <a:off x="-1" y="6224584"/>
            <a:ext cx="12192001" cy="26077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A0204431-1C59-AA44-82EC-D02845A982FA}"/>
              </a:ext>
            </a:extLst>
          </p:cNvPr>
          <p:cNvPicPr>
            <a:picLocks noChangeAspect="1"/>
          </p:cNvPicPr>
          <p:nvPr/>
        </p:nvPicPr>
        <p:blipFill rotWithShape="1">
          <a:blip r:embed="rId2"/>
          <a:srcRect t="91324" r="1434" b="242"/>
          <a:stretch/>
        </p:blipFill>
        <p:spPr>
          <a:xfrm>
            <a:off x="0" y="6279639"/>
            <a:ext cx="12192000" cy="578361"/>
          </a:xfrm>
          <a:prstGeom prst="rect">
            <a:avLst/>
          </a:prstGeom>
        </p:spPr>
      </p:pic>
      <p:cxnSp>
        <p:nvCxnSpPr>
          <p:cNvPr id="9" name="Straight Connector 8">
            <a:extLst>
              <a:ext uri="{FF2B5EF4-FFF2-40B4-BE49-F238E27FC236}">
                <a16:creationId xmlns:a16="http://schemas.microsoft.com/office/drawing/2014/main" id="{9E6176D2-EEF6-1043-9E18-99A5E6FB1DED}"/>
              </a:ext>
            </a:extLst>
          </p:cNvPr>
          <p:cNvCxnSpPr>
            <a:cxnSpLocks/>
          </p:cNvCxnSpPr>
          <p:nvPr/>
        </p:nvCxnSpPr>
        <p:spPr>
          <a:xfrm>
            <a:off x="-13856" y="1260574"/>
            <a:ext cx="6096001" cy="0"/>
          </a:xfrm>
          <a:prstGeom prst="line">
            <a:avLst/>
          </a:prstGeom>
          <a:ln w="28575">
            <a:solidFill>
              <a:srgbClr val="FFC629"/>
            </a:solidFill>
          </a:ln>
        </p:spPr>
        <p:style>
          <a:lnRef idx="1">
            <a:schemeClr val="accent1"/>
          </a:lnRef>
          <a:fillRef idx="0">
            <a:schemeClr val="accent1"/>
          </a:fillRef>
          <a:effectRef idx="0">
            <a:schemeClr val="accent1"/>
          </a:effectRef>
          <a:fontRef idx="minor">
            <a:schemeClr val="tx1"/>
          </a:fontRef>
        </p:style>
      </p:cxnSp>
      <p:sp>
        <p:nvSpPr>
          <p:cNvPr id="13" name="Text Placeholder 12">
            <a:extLst>
              <a:ext uri="{FF2B5EF4-FFF2-40B4-BE49-F238E27FC236}">
                <a16:creationId xmlns:a16="http://schemas.microsoft.com/office/drawing/2014/main" id="{3B75B1AC-CF2D-704D-8913-3B88C08C39B0}"/>
              </a:ext>
            </a:extLst>
          </p:cNvPr>
          <p:cNvSpPr>
            <a:spLocks noGrp="1"/>
          </p:cNvSpPr>
          <p:nvPr>
            <p:ph type="body" sz="quarter" idx="10" hasCustomPrompt="1"/>
          </p:nvPr>
        </p:nvSpPr>
        <p:spPr>
          <a:xfrm>
            <a:off x="598083" y="600075"/>
            <a:ext cx="5680075" cy="660400"/>
          </a:xfrm>
          <a:prstGeom prst="rect">
            <a:avLst/>
          </a:prstGeom>
        </p:spPr>
        <p:txBody>
          <a:bodyPr/>
          <a:lstStyle>
            <a:lvl1pPr marL="0" indent="0">
              <a:buNone/>
              <a:defRPr sz="3000" b="1" i="0">
                <a:latin typeface="Arial" panose="020B0604020202020204" pitchFamily="34" charset="0"/>
                <a:cs typeface="Arial" panose="020B0604020202020204" pitchFamily="34" charset="0"/>
              </a:defRPr>
            </a:lvl1pPr>
          </a:lstStyle>
          <a:p>
            <a:pPr lvl="0"/>
            <a:r>
              <a:rPr lang="en-US" dirty="0"/>
              <a:t>Title</a:t>
            </a:r>
          </a:p>
        </p:txBody>
      </p:sp>
      <p:sp>
        <p:nvSpPr>
          <p:cNvPr id="20" name="Text Placeholder 19">
            <a:extLst>
              <a:ext uri="{FF2B5EF4-FFF2-40B4-BE49-F238E27FC236}">
                <a16:creationId xmlns:a16="http://schemas.microsoft.com/office/drawing/2014/main" id="{D8360B5A-D265-7849-A437-ACE53640BBA6}"/>
              </a:ext>
            </a:extLst>
          </p:cNvPr>
          <p:cNvSpPr>
            <a:spLocks noGrp="1"/>
          </p:cNvSpPr>
          <p:nvPr>
            <p:ph type="body" sz="quarter" idx="11" hasCustomPrompt="1"/>
          </p:nvPr>
        </p:nvSpPr>
        <p:spPr>
          <a:xfrm>
            <a:off x="598083" y="1752600"/>
            <a:ext cx="4257675" cy="3352800"/>
          </a:xfrm>
          <a:prstGeom prst="rect">
            <a:avLst/>
          </a:prstGeom>
        </p:spPr>
        <p:txBody>
          <a:bodyPr/>
          <a:lstStyle>
            <a:lvl1pPr marL="0" indent="0">
              <a:buClr>
                <a:srgbClr val="FFC629"/>
              </a:buClr>
              <a:buFont typeface="Arial" panose="020B0604020202020204" pitchFamily="34" charset="0"/>
              <a:buNone/>
              <a:defRPr sz="1500">
                <a:latin typeface="Arial" panose="020B0604020202020204" pitchFamily="34" charset="0"/>
                <a:cs typeface="Arial" panose="020B0604020202020204" pitchFamily="34" charset="0"/>
              </a:defRPr>
            </a:lvl1pPr>
            <a:lvl2pPr>
              <a:defRPr sz="1500"/>
            </a:lvl2pPr>
            <a:lvl3pPr>
              <a:defRPr sz="1500"/>
            </a:lvl3pPr>
            <a:lvl4pPr>
              <a:defRPr sz="1500"/>
            </a:lvl4pPr>
            <a:lvl5pPr>
              <a:defRPr sz="1500"/>
            </a:lvl5pPr>
          </a:lstStyle>
          <a:p>
            <a:r>
              <a:rPr lang="en-US" sz="1500" b="1" dirty="0">
                <a:latin typeface="Avenir Black" panose="02000503020000020003" pitchFamily="2" charset="0"/>
              </a:rPr>
              <a:t>Points:</a:t>
            </a:r>
          </a:p>
          <a:p>
            <a:endParaRPr lang="en-US" sz="1500" dirty="0">
              <a:latin typeface="Avenir Medium" panose="02000503020000020003" pitchFamily="2" charset="0"/>
            </a:endParaRPr>
          </a:p>
          <a:p>
            <a:pPr marL="285750" indent="-285750">
              <a:buClr>
                <a:srgbClr val="FFC629"/>
              </a:buClr>
              <a:buFont typeface="Arial" panose="020B0604020202020204" pitchFamily="34" charset="0"/>
              <a:buChar char="•"/>
            </a:pPr>
            <a:r>
              <a:rPr lang="en-US" sz="1500" dirty="0">
                <a:latin typeface="Avenir Medium" panose="02000503020000020003" pitchFamily="2" charset="0"/>
              </a:rPr>
              <a:t>Point 1</a:t>
            </a:r>
          </a:p>
          <a:p>
            <a:pPr marL="285750" indent="-285750">
              <a:buClr>
                <a:srgbClr val="FFC629"/>
              </a:buClr>
              <a:buFont typeface="Arial" panose="020B0604020202020204" pitchFamily="34" charset="0"/>
              <a:buChar char="•"/>
            </a:pPr>
            <a:r>
              <a:rPr lang="en-US" sz="1500" dirty="0">
                <a:latin typeface="Avenir Medium" panose="02000503020000020003" pitchFamily="2" charset="0"/>
              </a:rPr>
              <a:t>Point 2</a:t>
            </a:r>
          </a:p>
          <a:p>
            <a:pPr marL="285750" indent="-285750">
              <a:buClr>
                <a:srgbClr val="FFC629"/>
              </a:buClr>
              <a:buFont typeface="Arial" panose="020B0604020202020204" pitchFamily="34" charset="0"/>
              <a:buChar char="•"/>
            </a:pPr>
            <a:r>
              <a:rPr lang="en-US" sz="1500" dirty="0">
                <a:latin typeface="Avenir Medium" panose="02000503020000020003" pitchFamily="2" charset="0"/>
              </a:rPr>
              <a:t>Point 3</a:t>
            </a:r>
          </a:p>
          <a:p>
            <a:pPr marL="285750" indent="-285750">
              <a:buFont typeface="Arial" panose="020B0604020202020204" pitchFamily="34" charset="0"/>
              <a:buChar char="•"/>
            </a:pPr>
            <a:endParaRPr lang="en-US" sz="1500" dirty="0">
              <a:latin typeface="Avenir Medium" panose="02000503020000020003" pitchFamily="2" charset="0"/>
            </a:endParaRPr>
          </a:p>
          <a:p>
            <a:r>
              <a:rPr lang="en-US" sz="1500" dirty="0">
                <a:latin typeface="Avenir Medium" panose="02000503020000020003" pitchFamily="2" charset="0"/>
              </a:rPr>
              <a:t>Reinforce main points/message here with copy to explain to the consumer.</a:t>
            </a:r>
          </a:p>
        </p:txBody>
      </p:sp>
      <p:sp>
        <p:nvSpPr>
          <p:cNvPr id="22" name="Picture Placeholder 21">
            <a:extLst>
              <a:ext uri="{FF2B5EF4-FFF2-40B4-BE49-F238E27FC236}">
                <a16:creationId xmlns:a16="http://schemas.microsoft.com/office/drawing/2014/main" id="{DF874033-E928-1743-85FB-DC29CB426C56}"/>
              </a:ext>
            </a:extLst>
          </p:cNvPr>
          <p:cNvSpPr>
            <a:spLocks noGrp="1"/>
          </p:cNvSpPr>
          <p:nvPr>
            <p:ph type="pic" sz="quarter" idx="12"/>
          </p:nvPr>
        </p:nvSpPr>
        <p:spPr>
          <a:xfrm>
            <a:off x="6799667" y="1593184"/>
            <a:ext cx="4794250" cy="3892550"/>
          </a:xfrm>
          <a:prstGeom prst="rect">
            <a:avLst/>
          </a:prstGeom>
        </p:spPr>
        <p:txBody>
          <a:bodyPr/>
          <a:lstStyle>
            <a:lvl1pPr marL="0" indent="0">
              <a:buNone/>
              <a:defRPr/>
            </a:lvl1pPr>
          </a:lstStyle>
          <a:p>
            <a:endParaRPr lang="en-US" dirty="0"/>
          </a:p>
        </p:txBody>
      </p:sp>
    </p:spTree>
    <p:extLst>
      <p:ext uri="{BB962C8B-B14F-4D97-AF65-F5344CB8AC3E}">
        <p14:creationId xmlns:p14="http://schemas.microsoft.com/office/powerpoint/2010/main" val="37523465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ivider Slide Option 1">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3475F388-1957-4E42-8C71-14A16B93040E}"/>
              </a:ext>
            </a:extLst>
          </p:cNvPr>
          <p:cNvGrpSpPr/>
          <p:nvPr userDrawn="1"/>
        </p:nvGrpSpPr>
        <p:grpSpPr>
          <a:xfrm>
            <a:off x="0" y="0"/>
            <a:ext cx="12192000" cy="6858000"/>
            <a:chOff x="0" y="0"/>
            <a:chExt cx="12192000" cy="6858000"/>
          </a:xfrm>
        </p:grpSpPr>
        <p:pic>
          <p:nvPicPr>
            <p:cNvPr id="8" name="Picture 7">
              <a:extLst>
                <a:ext uri="{FF2B5EF4-FFF2-40B4-BE49-F238E27FC236}">
                  <a16:creationId xmlns:a16="http://schemas.microsoft.com/office/drawing/2014/main" id="{560DCAAC-46AE-3343-8F9A-CD4DDA203A09}"/>
                </a:ext>
              </a:extLst>
            </p:cNvPr>
            <p:cNvPicPr>
              <a:picLocks noChangeAspect="1"/>
            </p:cNvPicPr>
            <p:nvPr/>
          </p:nvPicPr>
          <p:blipFill rotWithShape="1">
            <a:blip r:embed="rId2"/>
            <a:srcRect t="20272"/>
            <a:stretch/>
          </p:blipFill>
          <p:spPr>
            <a:xfrm>
              <a:off x="0" y="0"/>
              <a:ext cx="12192000" cy="6858000"/>
            </a:xfrm>
            <a:prstGeom prst="rect">
              <a:avLst/>
            </a:prstGeom>
          </p:spPr>
        </p:pic>
        <p:cxnSp>
          <p:nvCxnSpPr>
            <p:cNvPr id="10" name="Straight Connector 9">
              <a:extLst>
                <a:ext uri="{FF2B5EF4-FFF2-40B4-BE49-F238E27FC236}">
                  <a16:creationId xmlns:a16="http://schemas.microsoft.com/office/drawing/2014/main" id="{D7FE7ACE-CBBD-CE4F-9899-20F39A6A454D}"/>
                </a:ext>
              </a:extLst>
            </p:cNvPr>
            <p:cNvCxnSpPr/>
            <p:nvPr/>
          </p:nvCxnSpPr>
          <p:spPr>
            <a:xfrm>
              <a:off x="3169919" y="3857735"/>
              <a:ext cx="5852160" cy="0"/>
            </a:xfrm>
            <a:prstGeom prst="line">
              <a:avLst/>
            </a:prstGeom>
            <a:ln w="28575">
              <a:solidFill>
                <a:srgbClr val="FFC629"/>
              </a:solidFill>
            </a:ln>
          </p:spPr>
          <p:style>
            <a:lnRef idx="1">
              <a:schemeClr val="accent1"/>
            </a:lnRef>
            <a:fillRef idx="0">
              <a:schemeClr val="accent1"/>
            </a:fillRef>
            <a:effectRef idx="0">
              <a:schemeClr val="accent1"/>
            </a:effectRef>
            <a:fontRef idx="minor">
              <a:schemeClr val="tx1"/>
            </a:fontRef>
          </p:style>
        </p:cxnSp>
      </p:grpSp>
      <p:sp>
        <p:nvSpPr>
          <p:cNvPr id="6" name="Text Placeholder 12">
            <a:extLst>
              <a:ext uri="{FF2B5EF4-FFF2-40B4-BE49-F238E27FC236}">
                <a16:creationId xmlns:a16="http://schemas.microsoft.com/office/drawing/2014/main" id="{1210CA93-A5F0-FC40-A24C-216D908FFEEC}"/>
              </a:ext>
            </a:extLst>
          </p:cNvPr>
          <p:cNvSpPr>
            <a:spLocks noGrp="1"/>
          </p:cNvSpPr>
          <p:nvPr>
            <p:ph type="body" sz="quarter" idx="11" hasCustomPrompt="1"/>
          </p:nvPr>
        </p:nvSpPr>
        <p:spPr>
          <a:xfrm>
            <a:off x="2808325" y="3247982"/>
            <a:ext cx="6575347" cy="553998"/>
          </a:xfrm>
          <a:prstGeom prst="rect">
            <a:avLst/>
          </a:prstGeom>
        </p:spPr>
        <p:txBody>
          <a:bodyPr/>
          <a:lstStyle>
            <a:lvl1pPr marL="0" indent="0" algn="ctr">
              <a:buNone/>
              <a:defRPr sz="3000" b="1" i="0">
                <a:solidFill>
                  <a:schemeClr val="bg1"/>
                </a:solidFill>
                <a:latin typeface="Arial" panose="020B0604020202020204" pitchFamily="34" charset="0"/>
                <a:cs typeface="Arial" panose="020B0604020202020204" pitchFamily="34" charset="0"/>
              </a:defRPr>
            </a:lvl1pPr>
          </a:lstStyle>
          <a:p>
            <a:pPr lvl="0"/>
            <a:r>
              <a:rPr lang="en-US" dirty="0"/>
              <a:t>Divider Title</a:t>
            </a:r>
          </a:p>
        </p:txBody>
      </p:sp>
    </p:spTree>
    <p:extLst>
      <p:ext uri="{BB962C8B-B14F-4D97-AF65-F5344CB8AC3E}">
        <p14:creationId xmlns:p14="http://schemas.microsoft.com/office/powerpoint/2010/main" val="33273950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ivider Slide Option 2">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72C8967C-5DE1-8542-B6F8-DE583745C775}"/>
              </a:ext>
            </a:extLst>
          </p:cNvPr>
          <p:cNvGrpSpPr/>
          <p:nvPr userDrawn="1"/>
        </p:nvGrpSpPr>
        <p:grpSpPr>
          <a:xfrm>
            <a:off x="0" y="-1"/>
            <a:ext cx="12192000" cy="6858001"/>
            <a:chOff x="0" y="-1"/>
            <a:chExt cx="12192000" cy="6858001"/>
          </a:xfrm>
        </p:grpSpPr>
        <p:pic>
          <p:nvPicPr>
            <p:cNvPr id="8" name="Picture 7">
              <a:extLst>
                <a:ext uri="{FF2B5EF4-FFF2-40B4-BE49-F238E27FC236}">
                  <a16:creationId xmlns:a16="http://schemas.microsoft.com/office/drawing/2014/main" id="{E3F91AB2-125E-C949-8DAC-F0922653571D}"/>
                </a:ext>
              </a:extLst>
            </p:cNvPr>
            <p:cNvPicPr>
              <a:picLocks noChangeAspect="1"/>
            </p:cNvPicPr>
            <p:nvPr/>
          </p:nvPicPr>
          <p:blipFill rotWithShape="1">
            <a:blip r:embed="rId2">
              <a:alphaModFix amt="50000"/>
            </a:blip>
            <a:srcRect t="19272"/>
            <a:stretch/>
          </p:blipFill>
          <p:spPr>
            <a:xfrm>
              <a:off x="0" y="-1"/>
              <a:ext cx="12192000" cy="6858001"/>
            </a:xfrm>
            <a:prstGeom prst="rect">
              <a:avLst/>
            </a:prstGeom>
          </p:spPr>
        </p:pic>
        <p:cxnSp>
          <p:nvCxnSpPr>
            <p:cNvPr id="10" name="Straight Connector 9">
              <a:extLst>
                <a:ext uri="{FF2B5EF4-FFF2-40B4-BE49-F238E27FC236}">
                  <a16:creationId xmlns:a16="http://schemas.microsoft.com/office/drawing/2014/main" id="{DF6F952A-A865-544A-B2DA-A32AF5762272}"/>
                </a:ext>
              </a:extLst>
            </p:cNvPr>
            <p:cNvCxnSpPr/>
            <p:nvPr/>
          </p:nvCxnSpPr>
          <p:spPr>
            <a:xfrm>
              <a:off x="3672840" y="3857735"/>
              <a:ext cx="4846320" cy="0"/>
            </a:xfrm>
            <a:prstGeom prst="line">
              <a:avLst/>
            </a:prstGeom>
            <a:ln w="28575">
              <a:solidFill>
                <a:srgbClr val="FFC629"/>
              </a:solidFill>
            </a:ln>
          </p:spPr>
          <p:style>
            <a:lnRef idx="1">
              <a:schemeClr val="accent1"/>
            </a:lnRef>
            <a:fillRef idx="0">
              <a:schemeClr val="accent1"/>
            </a:fillRef>
            <a:effectRef idx="0">
              <a:schemeClr val="accent1"/>
            </a:effectRef>
            <a:fontRef idx="minor">
              <a:schemeClr val="tx1"/>
            </a:fontRef>
          </p:style>
        </p:cxnSp>
      </p:grpSp>
      <p:sp>
        <p:nvSpPr>
          <p:cNvPr id="6" name="Text Placeholder 12">
            <a:extLst>
              <a:ext uri="{FF2B5EF4-FFF2-40B4-BE49-F238E27FC236}">
                <a16:creationId xmlns:a16="http://schemas.microsoft.com/office/drawing/2014/main" id="{BDF5D72F-CC3C-2B4E-B192-FF761F67C873}"/>
              </a:ext>
            </a:extLst>
          </p:cNvPr>
          <p:cNvSpPr>
            <a:spLocks noGrp="1"/>
          </p:cNvSpPr>
          <p:nvPr>
            <p:ph type="body" sz="quarter" idx="11" hasCustomPrompt="1"/>
          </p:nvPr>
        </p:nvSpPr>
        <p:spPr>
          <a:xfrm>
            <a:off x="2808325" y="3247982"/>
            <a:ext cx="6575347" cy="553998"/>
          </a:xfrm>
          <a:prstGeom prst="rect">
            <a:avLst/>
          </a:prstGeom>
        </p:spPr>
        <p:txBody>
          <a:bodyPr/>
          <a:lstStyle>
            <a:lvl1pPr marL="0" indent="0" algn="ctr">
              <a:buNone/>
              <a:defRPr sz="3000" b="1" i="0">
                <a:solidFill>
                  <a:schemeClr val="tx1"/>
                </a:solidFill>
                <a:latin typeface="Arial" panose="020B0604020202020204" pitchFamily="34" charset="0"/>
                <a:cs typeface="Arial" panose="020B0604020202020204" pitchFamily="34" charset="0"/>
              </a:defRPr>
            </a:lvl1pPr>
          </a:lstStyle>
          <a:p>
            <a:pPr lvl="0"/>
            <a:r>
              <a:rPr lang="en-US" dirty="0"/>
              <a:t>Divider Title</a:t>
            </a:r>
          </a:p>
        </p:txBody>
      </p:sp>
    </p:spTree>
    <p:extLst>
      <p:ext uri="{BB962C8B-B14F-4D97-AF65-F5344CB8AC3E}">
        <p14:creationId xmlns:p14="http://schemas.microsoft.com/office/powerpoint/2010/main" val="5406895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0780695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15.jpg"/></Relationships>
</file>

<file path=ppt/slides/_rels/slide1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2.xml"/><Relationship Id="rId1" Type="http://schemas.openxmlformats.org/officeDocument/2006/relationships/slideLayout" Target="../slideLayouts/slideLayout4.xml"/><Relationship Id="rId5" Type="http://schemas.openxmlformats.org/officeDocument/2006/relationships/image" Target="../media/image18.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hyperlink" Target="https://aimweb.kennesaw.edu/" TargetMode="External"/><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FC07E248-2659-405C-B55E-CF761743741A}"/>
              </a:ext>
            </a:extLst>
          </p:cNvPr>
          <p:cNvSpPr>
            <a:spLocks noGrp="1"/>
          </p:cNvSpPr>
          <p:nvPr>
            <p:ph type="body" sz="quarter" idx="12"/>
          </p:nvPr>
        </p:nvSpPr>
        <p:spPr/>
        <p:txBody>
          <a:bodyPr/>
          <a:lstStyle/>
          <a:p>
            <a:r>
              <a:rPr lang="en-US" dirty="0"/>
              <a:t>Facilities</a:t>
            </a:r>
          </a:p>
        </p:txBody>
      </p:sp>
      <p:sp>
        <p:nvSpPr>
          <p:cNvPr id="5" name="Text Placeholder 4">
            <a:extLst>
              <a:ext uri="{FF2B5EF4-FFF2-40B4-BE49-F238E27FC236}">
                <a16:creationId xmlns:a16="http://schemas.microsoft.com/office/drawing/2014/main" id="{E008FCF8-6171-41F8-B421-93E4FA8B0850}"/>
              </a:ext>
            </a:extLst>
          </p:cNvPr>
          <p:cNvSpPr>
            <a:spLocks noGrp="1"/>
          </p:cNvSpPr>
          <p:nvPr>
            <p:ph type="body" sz="quarter" idx="13"/>
          </p:nvPr>
        </p:nvSpPr>
        <p:spPr/>
        <p:txBody>
          <a:bodyPr/>
          <a:lstStyle/>
          <a:p>
            <a:r>
              <a:rPr lang="en-US" dirty="0"/>
              <a:t>February 27, 2020</a:t>
            </a:r>
          </a:p>
        </p:txBody>
      </p:sp>
    </p:spTree>
    <p:extLst>
      <p:ext uri="{BB962C8B-B14F-4D97-AF65-F5344CB8AC3E}">
        <p14:creationId xmlns:p14="http://schemas.microsoft.com/office/powerpoint/2010/main" val="11170709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rotWithShape="1">
          <a:blip r:embed="rId3" cstate="print">
            <a:extLst>
              <a:ext uri="{28A0092B-C50C-407E-A947-70E740481C1C}">
                <a14:useLocalDpi xmlns:a14="http://schemas.microsoft.com/office/drawing/2010/main" val="0"/>
              </a:ext>
            </a:extLst>
          </a:blip>
          <a:srcRect t="10988"/>
          <a:stretch/>
        </p:blipFill>
        <p:spPr>
          <a:xfrm>
            <a:off x="13231514" y="1055427"/>
            <a:ext cx="2722185" cy="2047489"/>
          </a:xfrm>
          <a:prstGeom prst="rect">
            <a:avLst/>
          </a:prstGeom>
        </p:spPr>
      </p:pic>
      <p:sp>
        <p:nvSpPr>
          <p:cNvPr id="42" name="TextBox 41"/>
          <p:cNvSpPr txBox="1"/>
          <p:nvPr/>
        </p:nvSpPr>
        <p:spPr>
          <a:xfrm>
            <a:off x="-2780138" y="1055427"/>
            <a:ext cx="2321348" cy="21441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t">
            <a:spAutoFit/>
          </a:bodyPr>
          <a:lstStyle/>
          <a:p>
            <a:pPr defTabSz="412750" hangingPunct="0"/>
            <a:r>
              <a:rPr lang="en-US" sz="1600" b="1" kern="0" dirty="0">
                <a:solidFill>
                  <a:srgbClr val="000000"/>
                </a:solidFill>
                <a:latin typeface="Arial Narrow" panose="020B0606020202030204" pitchFamily="34" charset="0"/>
                <a:sym typeface="Helvetica Light"/>
              </a:rPr>
              <a:t>OPEN OFFICE COUNTS</a:t>
            </a:r>
          </a:p>
          <a:p>
            <a:pPr defTabSz="412750" hangingPunct="0"/>
            <a:r>
              <a:rPr lang="en-US" sz="1400" b="1" kern="0" dirty="0">
                <a:solidFill>
                  <a:srgbClr val="000000"/>
                </a:solidFill>
                <a:latin typeface="Arial Narrow" panose="020B0606020202030204" pitchFamily="34" charset="0"/>
                <a:sym typeface="Helvetica Light"/>
              </a:rPr>
              <a:t>±</a:t>
            </a:r>
            <a:r>
              <a:rPr lang="en-US" sz="2000" b="1" kern="0" dirty="0">
                <a:solidFill>
                  <a:srgbClr val="000000"/>
                </a:solidFill>
                <a:latin typeface="Arial Narrow" panose="020B0606020202030204" pitchFamily="34" charset="0"/>
                <a:sym typeface="Helvetica Light"/>
              </a:rPr>
              <a:t>100</a:t>
            </a:r>
          </a:p>
          <a:p>
            <a:pPr defTabSz="412750" hangingPunct="0"/>
            <a:endParaRPr lang="en-US" sz="2000" b="1" kern="0" dirty="0">
              <a:solidFill>
                <a:srgbClr val="000000"/>
              </a:solidFill>
              <a:latin typeface="Arial Narrow" panose="020B0606020202030204" pitchFamily="34" charset="0"/>
              <a:sym typeface="Helvetica Light"/>
            </a:endParaRPr>
          </a:p>
          <a:p>
            <a:pPr defTabSz="412750" hangingPunct="0"/>
            <a:r>
              <a:rPr lang="en-US" sz="1600" b="1" kern="0" dirty="0">
                <a:solidFill>
                  <a:srgbClr val="000000"/>
                </a:solidFill>
                <a:latin typeface="Arial Narrow" panose="020B0606020202030204" pitchFamily="34" charset="0"/>
                <a:sym typeface="Helvetica Light"/>
              </a:rPr>
              <a:t>ORIGINAL</a:t>
            </a:r>
            <a:r>
              <a:rPr lang="en-US" sz="2000" b="1" kern="0" dirty="0">
                <a:solidFill>
                  <a:srgbClr val="000000"/>
                </a:solidFill>
                <a:latin typeface="Arial Narrow" panose="020B0606020202030204" pitchFamily="34" charset="0"/>
                <a:sym typeface="Helvetica Light"/>
              </a:rPr>
              <a:t> </a:t>
            </a:r>
            <a:r>
              <a:rPr lang="en-US" sz="1600" b="1" kern="0" dirty="0">
                <a:solidFill>
                  <a:srgbClr val="000000"/>
                </a:solidFill>
                <a:latin typeface="Arial Narrow" panose="020B0606020202030204" pitchFamily="34" charset="0"/>
                <a:sym typeface="Helvetica Light"/>
              </a:rPr>
              <a:t>OFFICE COUNT</a:t>
            </a:r>
          </a:p>
          <a:p>
            <a:pPr defTabSz="412750" hangingPunct="0"/>
            <a:r>
              <a:rPr lang="en-US" sz="2000" b="1" kern="0" dirty="0">
                <a:solidFill>
                  <a:srgbClr val="000000"/>
                </a:solidFill>
                <a:latin typeface="Arial Narrow" panose="020B0606020202030204" pitchFamily="34" charset="0"/>
                <a:sym typeface="Helvetica Light"/>
              </a:rPr>
              <a:t>60</a:t>
            </a:r>
          </a:p>
          <a:p>
            <a:pPr defTabSz="412750" hangingPunct="0"/>
            <a:endParaRPr lang="en-US" sz="2000" b="1" kern="0" dirty="0">
              <a:solidFill>
                <a:srgbClr val="000000"/>
              </a:solidFill>
              <a:latin typeface="Arial Narrow" panose="020B0606020202030204" pitchFamily="34" charset="0"/>
              <a:sym typeface="Helvetica Light"/>
            </a:endParaRPr>
          </a:p>
          <a:p>
            <a:pPr defTabSz="412750" hangingPunct="0"/>
            <a:endParaRPr lang="en-US" sz="2000" b="1" kern="0" dirty="0">
              <a:solidFill>
                <a:srgbClr val="000000"/>
              </a:solidFill>
              <a:latin typeface="Arial Narrow" panose="020B0606020202030204" pitchFamily="34" charset="0"/>
              <a:sym typeface="Helvetica Light"/>
            </a:endParaRPr>
          </a:p>
        </p:txBody>
      </p:sp>
      <p:grpSp>
        <p:nvGrpSpPr>
          <p:cNvPr id="2" name="Group 1">
            <a:extLst>
              <a:ext uri="{FF2B5EF4-FFF2-40B4-BE49-F238E27FC236}">
                <a16:creationId xmlns:a16="http://schemas.microsoft.com/office/drawing/2014/main" id="{B63D1462-4F0C-46AA-A30C-BC6405FAB52D}"/>
              </a:ext>
            </a:extLst>
          </p:cNvPr>
          <p:cNvGrpSpPr/>
          <p:nvPr/>
        </p:nvGrpSpPr>
        <p:grpSpPr>
          <a:xfrm>
            <a:off x="1618370" y="792880"/>
            <a:ext cx="8955259" cy="5191239"/>
            <a:chOff x="1540021" y="1034994"/>
            <a:chExt cx="8955259" cy="5191239"/>
          </a:xfrm>
        </p:grpSpPr>
        <p:pic>
          <p:nvPicPr>
            <p:cNvPr id="30" name="Picture 29"/>
            <p:cNvPicPr>
              <a:picLocks noChangeAspect="1"/>
            </p:cNvPicPr>
            <p:nvPr/>
          </p:nvPicPr>
          <p:blipFill rotWithShape="1">
            <a:blip r:embed="rId4" cstate="print">
              <a:extLst>
                <a:ext uri="{28A0092B-C50C-407E-A947-70E740481C1C}">
                  <a14:useLocalDpi xmlns:a14="http://schemas.microsoft.com/office/drawing/2010/main" val="0"/>
                </a:ext>
              </a:extLst>
            </a:blip>
            <a:srcRect l="17591" t="9507" r="13746" b="3278"/>
            <a:stretch/>
          </p:blipFill>
          <p:spPr>
            <a:xfrm>
              <a:off x="2671961" y="1034994"/>
              <a:ext cx="6130410" cy="5191239"/>
            </a:xfrm>
            <a:prstGeom prst="rect">
              <a:avLst/>
            </a:prstGeom>
          </p:spPr>
        </p:pic>
        <p:cxnSp>
          <p:nvCxnSpPr>
            <p:cNvPr id="15" name="Straight Connector 14"/>
            <p:cNvCxnSpPr/>
            <p:nvPr/>
          </p:nvCxnSpPr>
          <p:spPr>
            <a:xfrm>
              <a:off x="5762625" y="2594221"/>
              <a:ext cx="2614500" cy="0"/>
            </a:xfrm>
            <a:prstGeom prst="line">
              <a:avLst/>
            </a:prstGeom>
            <a:noFill/>
            <a:ln w="25400" cap="flat">
              <a:solidFill>
                <a:srgbClr val="000000"/>
              </a:solidFill>
              <a:prstDash val="solid"/>
              <a:miter lim="400000"/>
            </a:ln>
            <a:effectLst/>
            <a:sp3d/>
          </p:spPr>
          <p:style>
            <a:lnRef idx="0">
              <a:scrgbClr r="0" g="0" b="0"/>
            </a:lnRef>
            <a:fillRef idx="0">
              <a:scrgbClr r="0" g="0" b="0"/>
            </a:fillRef>
            <a:effectRef idx="0">
              <a:scrgbClr r="0" g="0" b="0"/>
            </a:effectRef>
            <a:fontRef idx="none"/>
          </p:style>
        </p:cxnSp>
        <p:sp>
          <p:nvSpPr>
            <p:cNvPr id="17" name="TextBox 16"/>
            <p:cNvSpPr txBox="1"/>
            <p:nvPr/>
          </p:nvSpPr>
          <p:spPr>
            <a:xfrm>
              <a:off x="8482905" y="2460851"/>
              <a:ext cx="734786" cy="26674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ctr" defTabSz="412750" hangingPunct="0"/>
              <a:r>
                <a:rPr lang="en-US" sz="1400" kern="0" dirty="0">
                  <a:solidFill>
                    <a:srgbClr val="000000"/>
                  </a:solidFill>
                  <a:latin typeface="Calibri" panose="020F0502020204030204"/>
                  <a:sym typeface="Helvetica Light"/>
                </a:rPr>
                <a:t>20 PPL</a:t>
              </a:r>
              <a:endParaRPr lang="en-US" sz="1200" kern="0" dirty="0">
                <a:solidFill>
                  <a:srgbClr val="000000"/>
                </a:solidFill>
                <a:latin typeface="Calibri" panose="020F0502020204030204"/>
                <a:sym typeface="Helvetica Light"/>
              </a:endParaRPr>
            </a:p>
          </p:txBody>
        </p:sp>
        <p:sp>
          <p:nvSpPr>
            <p:cNvPr id="20" name="TextBox 19"/>
            <p:cNvSpPr txBox="1"/>
            <p:nvPr/>
          </p:nvSpPr>
          <p:spPr>
            <a:xfrm>
              <a:off x="1540021" y="3061097"/>
              <a:ext cx="1772653" cy="26674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defTabSz="412750" hangingPunct="0"/>
              <a:r>
                <a:rPr lang="en-US" sz="1400" kern="0" dirty="0">
                  <a:solidFill>
                    <a:srgbClr val="000000"/>
                  </a:solidFill>
                  <a:latin typeface="Calibri" panose="020F0502020204030204"/>
                  <a:sym typeface="Helvetica Light"/>
                </a:rPr>
                <a:t>50 PPL</a:t>
              </a:r>
              <a:endParaRPr lang="en-US" sz="1200" kern="0" dirty="0">
                <a:solidFill>
                  <a:srgbClr val="000000"/>
                </a:solidFill>
                <a:latin typeface="Calibri" panose="020F0502020204030204"/>
                <a:sym typeface="Helvetica Light"/>
              </a:endParaRPr>
            </a:p>
          </p:txBody>
        </p:sp>
        <p:sp>
          <p:nvSpPr>
            <p:cNvPr id="21" name="TextBox 20"/>
            <p:cNvSpPr txBox="1"/>
            <p:nvPr/>
          </p:nvSpPr>
          <p:spPr>
            <a:xfrm>
              <a:off x="8462197" y="3061098"/>
              <a:ext cx="734786" cy="26674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ctr" defTabSz="412750" hangingPunct="0"/>
              <a:r>
                <a:rPr lang="en-US" sz="1400" kern="0" dirty="0">
                  <a:solidFill>
                    <a:srgbClr val="000000"/>
                  </a:solidFill>
                  <a:latin typeface="Calibri" panose="020F0502020204030204"/>
                  <a:sym typeface="Helvetica Light"/>
                </a:rPr>
                <a:t>40 PPL</a:t>
              </a:r>
              <a:endParaRPr lang="en-US" sz="1200" kern="0" dirty="0">
                <a:solidFill>
                  <a:srgbClr val="000000"/>
                </a:solidFill>
                <a:latin typeface="Calibri" panose="020F0502020204030204"/>
                <a:sym typeface="Helvetica Light"/>
              </a:endParaRPr>
            </a:p>
          </p:txBody>
        </p:sp>
        <p:cxnSp>
          <p:nvCxnSpPr>
            <p:cNvPr id="22" name="Straight Connector 21"/>
            <p:cNvCxnSpPr>
              <a:stCxn id="21" idx="1"/>
            </p:cNvCxnSpPr>
            <p:nvPr/>
          </p:nvCxnSpPr>
          <p:spPr>
            <a:xfrm flipH="1">
              <a:off x="7153275" y="3194468"/>
              <a:ext cx="1308922" cy="1"/>
            </a:xfrm>
            <a:prstGeom prst="line">
              <a:avLst/>
            </a:prstGeom>
            <a:noFill/>
            <a:ln w="25400" cap="flat">
              <a:solidFill>
                <a:srgbClr val="000000"/>
              </a:solidFill>
              <a:prstDash val="solid"/>
              <a:miter lim="400000"/>
            </a:ln>
            <a:effectLst/>
            <a:sp3d/>
          </p:spPr>
          <p:style>
            <a:lnRef idx="0">
              <a:scrgbClr r="0" g="0" b="0"/>
            </a:lnRef>
            <a:fillRef idx="0">
              <a:scrgbClr r="0" g="0" b="0"/>
            </a:fillRef>
            <a:effectRef idx="0">
              <a:scrgbClr r="0" g="0" b="0"/>
            </a:effectRef>
            <a:fontRef idx="none"/>
          </p:style>
        </p:cxnSp>
        <p:cxnSp>
          <p:nvCxnSpPr>
            <p:cNvPr id="23" name="Straight Connector 22"/>
            <p:cNvCxnSpPr>
              <a:cxnSpLocks/>
            </p:cNvCxnSpPr>
            <p:nvPr/>
          </p:nvCxnSpPr>
          <p:spPr>
            <a:xfrm>
              <a:off x="2189351" y="3194468"/>
              <a:ext cx="832466" cy="0"/>
            </a:xfrm>
            <a:prstGeom prst="line">
              <a:avLst/>
            </a:prstGeom>
            <a:noFill/>
            <a:ln w="25400" cap="flat">
              <a:solidFill>
                <a:srgbClr val="000000"/>
              </a:solidFill>
              <a:prstDash val="solid"/>
              <a:miter lim="400000"/>
            </a:ln>
            <a:effectLst/>
            <a:sp3d/>
          </p:spPr>
          <p:style>
            <a:lnRef idx="0">
              <a:scrgbClr r="0" g="0" b="0"/>
            </a:lnRef>
            <a:fillRef idx="0">
              <a:scrgbClr r="0" g="0" b="0"/>
            </a:fillRef>
            <a:effectRef idx="0">
              <a:scrgbClr r="0" g="0" b="0"/>
            </a:effectRef>
            <a:fontRef idx="none"/>
          </p:style>
        </p:cxnSp>
        <p:sp>
          <p:nvSpPr>
            <p:cNvPr id="24" name="TextBox 23">
              <a:extLst>
                <a:ext uri="{FF2B5EF4-FFF2-40B4-BE49-F238E27FC236}">
                  <a16:creationId xmlns:a16="http://schemas.microsoft.com/office/drawing/2014/main" id="{8449D828-B43F-449C-998B-1CD20E74CC1C}"/>
                </a:ext>
              </a:extLst>
            </p:cNvPr>
            <p:cNvSpPr txBox="1"/>
            <p:nvPr/>
          </p:nvSpPr>
          <p:spPr>
            <a:xfrm>
              <a:off x="9034785" y="4843859"/>
              <a:ext cx="1460495" cy="48218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defTabSz="412750" hangingPunct="0"/>
              <a:r>
                <a:rPr lang="en-US" sz="1400" kern="0" dirty="0">
                  <a:solidFill>
                    <a:srgbClr val="000000"/>
                  </a:solidFill>
                  <a:latin typeface="Calibri" panose="020F0502020204030204"/>
                  <a:sym typeface="Helvetica Light"/>
                </a:rPr>
                <a:t>COMPUTER CLASSROOM</a:t>
              </a:r>
              <a:endParaRPr lang="en-US" sz="1200" kern="0" dirty="0">
                <a:solidFill>
                  <a:srgbClr val="000000"/>
                </a:solidFill>
                <a:latin typeface="Calibri" panose="020F0502020204030204"/>
                <a:sym typeface="Helvetica Light"/>
              </a:endParaRPr>
            </a:p>
          </p:txBody>
        </p:sp>
        <p:cxnSp>
          <p:nvCxnSpPr>
            <p:cNvPr id="25" name="Straight Connector 24">
              <a:extLst>
                <a:ext uri="{FF2B5EF4-FFF2-40B4-BE49-F238E27FC236}">
                  <a16:creationId xmlns:a16="http://schemas.microsoft.com/office/drawing/2014/main" id="{B8251D00-EBC3-4846-BC4F-76D022E9230F}"/>
                </a:ext>
              </a:extLst>
            </p:cNvPr>
            <p:cNvCxnSpPr>
              <a:cxnSpLocks/>
            </p:cNvCxnSpPr>
            <p:nvPr/>
          </p:nvCxnSpPr>
          <p:spPr>
            <a:xfrm flipH="1">
              <a:off x="8289109" y="4973191"/>
              <a:ext cx="715197" cy="0"/>
            </a:xfrm>
            <a:prstGeom prst="line">
              <a:avLst/>
            </a:prstGeom>
            <a:noFill/>
            <a:ln w="25400" cap="flat">
              <a:solidFill>
                <a:srgbClr val="000000"/>
              </a:solidFill>
              <a:prstDash val="solid"/>
              <a:miter lim="400000"/>
            </a:ln>
            <a:effectLst/>
            <a:sp3d/>
          </p:spPr>
          <p:style>
            <a:lnRef idx="0">
              <a:scrgbClr r="0" g="0" b="0"/>
            </a:lnRef>
            <a:fillRef idx="0">
              <a:scrgbClr r="0" g="0" b="0"/>
            </a:fillRef>
            <a:effectRef idx="0">
              <a:scrgbClr r="0" g="0" b="0"/>
            </a:effectRef>
            <a:fontRef idx="none"/>
          </p:style>
        </p:cxnSp>
        <p:sp>
          <p:nvSpPr>
            <p:cNvPr id="27" name="TextBox 26"/>
            <p:cNvSpPr txBox="1"/>
            <p:nvPr/>
          </p:nvSpPr>
          <p:spPr>
            <a:xfrm>
              <a:off x="4929008" y="5326042"/>
              <a:ext cx="2095247" cy="54373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t">
              <a:spAutoFit/>
            </a:bodyPr>
            <a:lstStyle/>
            <a:p>
              <a:pPr algn="ctr" defTabSz="412750" hangingPunct="0"/>
              <a:r>
                <a:rPr lang="en-US" sz="1200" b="1" kern="0" dirty="0">
                  <a:solidFill>
                    <a:srgbClr val="000000"/>
                  </a:solidFill>
                  <a:latin typeface="Arial Narrow" panose="020B0606020202030204" pitchFamily="34" charset="0"/>
                  <a:sym typeface="Helvetica Light"/>
                </a:rPr>
                <a:t>WORKSPACE</a:t>
              </a:r>
            </a:p>
            <a:p>
              <a:pPr algn="ctr" defTabSz="412750" hangingPunct="0"/>
              <a:r>
                <a:rPr lang="en-US" sz="1600" b="1" kern="0" dirty="0">
                  <a:solidFill>
                    <a:srgbClr val="000000"/>
                  </a:solidFill>
                  <a:latin typeface="Arial Narrow" panose="020B0606020202030204" pitchFamily="34" charset="0"/>
                  <a:sym typeface="Helvetica Light"/>
                </a:rPr>
                <a:t>±</a:t>
              </a:r>
              <a:r>
                <a:rPr lang="en-US" sz="2000" b="1" kern="0" dirty="0">
                  <a:solidFill>
                    <a:srgbClr val="000000"/>
                  </a:solidFill>
                  <a:latin typeface="Arial Narrow" panose="020B0606020202030204" pitchFamily="34" charset="0"/>
                  <a:sym typeface="Helvetica Light"/>
                </a:rPr>
                <a:t>50 </a:t>
              </a:r>
              <a:r>
                <a:rPr lang="en-US" sz="1400" b="1" kern="0" dirty="0">
                  <a:solidFill>
                    <a:srgbClr val="000000"/>
                  </a:solidFill>
                  <a:latin typeface="Arial Narrow" panose="020B0606020202030204" pitchFamily="34" charset="0"/>
                  <a:sym typeface="Helvetica Light"/>
                </a:rPr>
                <a:t>(MAX 60)</a:t>
              </a:r>
            </a:p>
          </p:txBody>
        </p:sp>
        <p:sp>
          <p:nvSpPr>
            <p:cNvPr id="29" name="TextBox 28"/>
            <p:cNvSpPr txBox="1"/>
            <p:nvPr/>
          </p:nvSpPr>
          <p:spPr>
            <a:xfrm>
              <a:off x="4618414" y="1333861"/>
              <a:ext cx="2347652" cy="54373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t">
              <a:spAutoFit/>
            </a:bodyPr>
            <a:lstStyle/>
            <a:p>
              <a:pPr algn="ctr" defTabSz="412750" hangingPunct="0"/>
              <a:r>
                <a:rPr lang="en-US" sz="1200" b="1" kern="0" dirty="0">
                  <a:solidFill>
                    <a:srgbClr val="000000"/>
                  </a:solidFill>
                  <a:latin typeface="Arial Narrow" panose="020B0606020202030204" pitchFamily="34" charset="0"/>
                  <a:sym typeface="Helvetica Light"/>
                </a:rPr>
                <a:t>WORKSPACE</a:t>
              </a:r>
            </a:p>
            <a:p>
              <a:pPr algn="ctr" defTabSz="412750" hangingPunct="0"/>
              <a:r>
                <a:rPr lang="en-US" sz="1600" b="1" kern="0" dirty="0">
                  <a:solidFill>
                    <a:srgbClr val="000000"/>
                  </a:solidFill>
                  <a:latin typeface="Arial Narrow" panose="020B0606020202030204" pitchFamily="34" charset="0"/>
                  <a:sym typeface="Helvetica Light"/>
                </a:rPr>
                <a:t>±</a:t>
              </a:r>
              <a:r>
                <a:rPr lang="en-US" sz="2000" b="1" kern="0" dirty="0">
                  <a:solidFill>
                    <a:srgbClr val="000000"/>
                  </a:solidFill>
                  <a:latin typeface="Arial Narrow" panose="020B0606020202030204" pitchFamily="34" charset="0"/>
                  <a:sym typeface="Helvetica Light"/>
                </a:rPr>
                <a:t>50 </a:t>
              </a:r>
              <a:r>
                <a:rPr lang="en-US" sz="1400" b="1" kern="0" dirty="0">
                  <a:solidFill>
                    <a:srgbClr val="000000"/>
                  </a:solidFill>
                  <a:latin typeface="Arial Narrow" panose="020B0606020202030204" pitchFamily="34" charset="0"/>
                  <a:sym typeface="Helvetica Light"/>
                </a:rPr>
                <a:t>(MAX 60)</a:t>
              </a:r>
            </a:p>
          </p:txBody>
        </p:sp>
      </p:grpSp>
      <p:sp>
        <p:nvSpPr>
          <p:cNvPr id="34" name="TextBox 33"/>
          <p:cNvSpPr txBox="1"/>
          <p:nvPr/>
        </p:nvSpPr>
        <p:spPr>
          <a:xfrm>
            <a:off x="13524450" y="3061097"/>
            <a:ext cx="2136312" cy="23596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t">
            <a:spAutoFit/>
          </a:bodyPr>
          <a:lstStyle/>
          <a:p>
            <a:pPr algn="ctr" defTabSz="412750" hangingPunct="0"/>
            <a:r>
              <a:rPr lang="en-US" sz="1200" kern="0" dirty="0">
                <a:solidFill>
                  <a:srgbClr val="000000"/>
                </a:solidFill>
                <a:latin typeface="Arial Narrow" panose="020B0606020202030204" pitchFamily="34" charset="0"/>
                <a:sym typeface="Helvetica Light"/>
              </a:rPr>
              <a:t>PREVIOUS LEVEL 3 PLAN</a:t>
            </a:r>
          </a:p>
        </p:txBody>
      </p:sp>
      <p:sp>
        <p:nvSpPr>
          <p:cNvPr id="19" name="TextBox 18">
            <a:extLst>
              <a:ext uri="{FF2B5EF4-FFF2-40B4-BE49-F238E27FC236}">
                <a16:creationId xmlns:a16="http://schemas.microsoft.com/office/drawing/2014/main" id="{B84C3502-1BEC-472C-A3F4-1295B8A46968}"/>
              </a:ext>
            </a:extLst>
          </p:cNvPr>
          <p:cNvSpPr txBox="1"/>
          <p:nvPr/>
        </p:nvSpPr>
        <p:spPr>
          <a:xfrm>
            <a:off x="0" y="50699"/>
            <a:ext cx="12192000" cy="523220"/>
          </a:xfrm>
          <a:prstGeom prst="rect">
            <a:avLst/>
          </a:prstGeom>
          <a:noFill/>
        </p:spPr>
        <p:txBody>
          <a:bodyPr wrap="square" rtlCol="0">
            <a:spAutoFit/>
          </a:bodyPr>
          <a:lstStyle/>
          <a:p>
            <a:pPr lvl="1"/>
            <a:r>
              <a:rPr lang="en-US" sz="2800" dirty="0">
                <a:latin typeface="+mj-lt"/>
              </a:rPr>
              <a:t>Academic Learning Center, Level 3 Plan:</a:t>
            </a:r>
          </a:p>
        </p:txBody>
      </p:sp>
    </p:spTree>
    <p:extLst>
      <p:ext uri="{BB962C8B-B14F-4D97-AF65-F5344CB8AC3E}">
        <p14:creationId xmlns:p14="http://schemas.microsoft.com/office/powerpoint/2010/main" val="7763358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TextBox 41"/>
          <p:cNvSpPr txBox="1"/>
          <p:nvPr/>
        </p:nvSpPr>
        <p:spPr>
          <a:xfrm>
            <a:off x="-3162461" y="1050291"/>
            <a:ext cx="2321348" cy="21441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t">
            <a:spAutoFit/>
          </a:bodyPr>
          <a:lstStyle/>
          <a:p>
            <a:pPr defTabSz="412750" hangingPunct="0"/>
            <a:r>
              <a:rPr lang="en-US" sz="1600" b="1" kern="0" dirty="0">
                <a:solidFill>
                  <a:srgbClr val="000000"/>
                </a:solidFill>
                <a:latin typeface="Arial Narrow" panose="020B0606020202030204" pitchFamily="34" charset="0"/>
                <a:sym typeface="Helvetica Light"/>
              </a:rPr>
              <a:t>OPEN OFFICE COUNTS</a:t>
            </a:r>
          </a:p>
          <a:p>
            <a:pPr defTabSz="412750" hangingPunct="0"/>
            <a:r>
              <a:rPr lang="en-US" sz="1400" b="1" kern="0" dirty="0">
                <a:solidFill>
                  <a:srgbClr val="000000"/>
                </a:solidFill>
                <a:latin typeface="Arial Narrow" panose="020B0606020202030204" pitchFamily="34" charset="0"/>
                <a:sym typeface="Helvetica Light"/>
              </a:rPr>
              <a:t>±</a:t>
            </a:r>
            <a:r>
              <a:rPr lang="en-US" sz="2000" b="1" kern="0" dirty="0">
                <a:solidFill>
                  <a:srgbClr val="000000"/>
                </a:solidFill>
                <a:latin typeface="Arial Narrow" panose="020B0606020202030204" pitchFamily="34" charset="0"/>
                <a:sym typeface="Helvetica Light"/>
              </a:rPr>
              <a:t>100</a:t>
            </a:r>
          </a:p>
          <a:p>
            <a:pPr defTabSz="412750" hangingPunct="0"/>
            <a:endParaRPr lang="en-US" sz="2000" b="1" kern="0" dirty="0">
              <a:solidFill>
                <a:srgbClr val="000000"/>
              </a:solidFill>
              <a:latin typeface="Arial Narrow" panose="020B0606020202030204" pitchFamily="34" charset="0"/>
              <a:sym typeface="Helvetica Light"/>
            </a:endParaRPr>
          </a:p>
          <a:p>
            <a:pPr defTabSz="412750" hangingPunct="0"/>
            <a:r>
              <a:rPr lang="en-US" sz="1600" b="1" kern="0" dirty="0">
                <a:solidFill>
                  <a:srgbClr val="000000"/>
                </a:solidFill>
                <a:latin typeface="Arial Narrow" panose="020B0606020202030204" pitchFamily="34" charset="0"/>
                <a:sym typeface="Helvetica Light"/>
              </a:rPr>
              <a:t>ORIGINAL</a:t>
            </a:r>
            <a:r>
              <a:rPr lang="en-US" sz="2000" b="1" kern="0" dirty="0">
                <a:solidFill>
                  <a:srgbClr val="000000"/>
                </a:solidFill>
                <a:latin typeface="Arial Narrow" panose="020B0606020202030204" pitchFamily="34" charset="0"/>
                <a:sym typeface="Helvetica Light"/>
              </a:rPr>
              <a:t> </a:t>
            </a:r>
            <a:r>
              <a:rPr lang="en-US" sz="1600" b="1" kern="0" dirty="0">
                <a:solidFill>
                  <a:srgbClr val="000000"/>
                </a:solidFill>
                <a:latin typeface="Arial Narrow" panose="020B0606020202030204" pitchFamily="34" charset="0"/>
                <a:sym typeface="Helvetica Light"/>
              </a:rPr>
              <a:t>OFFICE COUNT</a:t>
            </a:r>
          </a:p>
          <a:p>
            <a:pPr defTabSz="412750" hangingPunct="0"/>
            <a:r>
              <a:rPr lang="en-US" sz="2000" b="1" kern="0" dirty="0">
                <a:solidFill>
                  <a:srgbClr val="000000"/>
                </a:solidFill>
                <a:latin typeface="Arial Narrow" panose="020B0606020202030204" pitchFamily="34" charset="0"/>
                <a:sym typeface="Helvetica Light"/>
              </a:rPr>
              <a:t>60</a:t>
            </a:r>
          </a:p>
          <a:p>
            <a:pPr defTabSz="412750" hangingPunct="0"/>
            <a:endParaRPr lang="en-US" sz="2000" b="1" kern="0" dirty="0">
              <a:solidFill>
                <a:srgbClr val="000000"/>
              </a:solidFill>
              <a:latin typeface="Arial Narrow" panose="020B0606020202030204" pitchFamily="34" charset="0"/>
              <a:sym typeface="Helvetica Light"/>
            </a:endParaRPr>
          </a:p>
          <a:p>
            <a:pPr defTabSz="412750" hangingPunct="0"/>
            <a:endParaRPr lang="en-US" sz="2000" b="1" kern="0" dirty="0">
              <a:solidFill>
                <a:srgbClr val="000000"/>
              </a:solidFill>
              <a:latin typeface="Arial Narrow" panose="020B0606020202030204" pitchFamily="34" charset="0"/>
              <a:sym typeface="Helvetica Light"/>
            </a:endParaRPr>
          </a:p>
        </p:txBody>
      </p:sp>
      <p:grpSp>
        <p:nvGrpSpPr>
          <p:cNvPr id="3" name="Group 2">
            <a:extLst>
              <a:ext uri="{FF2B5EF4-FFF2-40B4-BE49-F238E27FC236}">
                <a16:creationId xmlns:a16="http://schemas.microsoft.com/office/drawing/2014/main" id="{23755613-95CD-4384-AE86-F226C3C9E16F}"/>
              </a:ext>
            </a:extLst>
          </p:cNvPr>
          <p:cNvGrpSpPr/>
          <p:nvPr/>
        </p:nvGrpSpPr>
        <p:grpSpPr>
          <a:xfrm>
            <a:off x="1588450" y="290766"/>
            <a:ext cx="8642747" cy="5990286"/>
            <a:chOff x="1568053" y="589936"/>
            <a:chExt cx="8642747" cy="5990286"/>
          </a:xfrm>
        </p:grpSpPr>
        <p:pic>
          <p:nvPicPr>
            <p:cNvPr id="25" name="Picture 24"/>
            <p:cNvPicPr>
              <a:picLocks noChangeAspect="1"/>
            </p:cNvPicPr>
            <p:nvPr/>
          </p:nvPicPr>
          <p:blipFill rotWithShape="1">
            <a:blip r:embed="rId3" cstate="print">
              <a:extLst>
                <a:ext uri="{28A0092B-C50C-407E-A947-70E740481C1C}">
                  <a14:useLocalDpi xmlns:a14="http://schemas.microsoft.com/office/drawing/2010/main" val="0"/>
                </a:ext>
              </a:extLst>
            </a:blip>
            <a:srcRect l="20969" t="11998" r="18164" b="8293"/>
            <a:stretch/>
          </p:blipFill>
          <p:spPr>
            <a:xfrm>
              <a:off x="2365915" y="589936"/>
              <a:ext cx="6861322" cy="5990286"/>
            </a:xfrm>
            <a:prstGeom prst="rect">
              <a:avLst/>
            </a:prstGeom>
          </p:spPr>
        </p:pic>
        <p:grpSp>
          <p:nvGrpSpPr>
            <p:cNvPr id="2" name="Group 1">
              <a:extLst>
                <a:ext uri="{FF2B5EF4-FFF2-40B4-BE49-F238E27FC236}">
                  <a16:creationId xmlns:a16="http://schemas.microsoft.com/office/drawing/2014/main" id="{26ACB822-D048-4A6B-80FC-9D79AA297F22}"/>
                </a:ext>
              </a:extLst>
            </p:cNvPr>
            <p:cNvGrpSpPr/>
            <p:nvPr/>
          </p:nvGrpSpPr>
          <p:grpSpPr>
            <a:xfrm>
              <a:off x="1568053" y="1333861"/>
              <a:ext cx="8642747" cy="4535920"/>
              <a:chOff x="1568053" y="1333861"/>
              <a:chExt cx="8642747" cy="4535920"/>
            </a:xfrm>
          </p:grpSpPr>
          <p:sp>
            <p:nvSpPr>
              <p:cNvPr id="18" name="TextBox 17">
                <a:extLst>
                  <a:ext uri="{FF2B5EF4-FFF2-40B4-BE49-F238E27FC236}">
                    <a16:creationId xmlns:a16="http://schemas.microsoft.com/office/drawing/2014/main" id="{01077EF4-CD2E-46C4-AF27-A2312F764E0B}"/>
                  </a:ext>
                </a:extLst>
              </p:cNvPr>
              <p:cNvSpPr txBox="1"/>
              <p:nvPr/>
            </p:nvSpPr>
            <p:spPr>
              <a:xfrm>
                <a:off x="9024625" y="4951580"/>
                <a:ext cx="1186175" cy="26674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defTabSz="412750" hangingPunct="0"/>
                <a:r>
                  <a:rPr lang="en-US" sz="1400" kern="0" dirty="0">
                    <a:solidFill>
                      <a:srgbClr val="000000"/>
                    </a:solidFill>
                    <a:latin typeface="Calibri" panose="020F0502020204030204"/>
                    <a:sym typeface="Helvetica Light"/>
                  </a:rPr>
                  <a:t>40 PPL</a:t>
                </a:r>
                <a:endParaRPr lang="en-US" sz="1200" kern="0" dirty="0">
                  <a:solidFill>
                    <a:srgbClr val="000000"/>
                  </a:solidFill>
                  <a:latin typeface="Calibri" panose="020F0502020204030204"/>
                  <a:sym typeface="Helvetica Light"/>
                </a:endParaRPr>
              </a:p>
            </p:txBody>
          </p:sp>
          <p:cxnSp>
            <p:nvCxnSpPr>
              <p:cNvPr id="19" name="Straight Connector 18">
                <a:extLst>
                  <a:ext uri="{FF2B5EF4-FFF2-40B4-BE49-F238E27FC236}">
                    <a16:creationId xmlns:a16="http://schemas.microsoft.com/office/drawing/2014/main" id="{EE4F1417-5809-4850-BD8B-933E2D84A2F9}"/>
                  </a:ext>
                </a:extLst>
              </p:cNvPr>
              <p:cNvCxnSpPr>
                <a:cxnSpLocks/>
                <a:stCxn id="18" idx="1"/>
              </p:cNvCxnSpPr>
              <p:nvPr/>
            </p:nvCxnSpPr>
            <p:spPr>
              <a:xfrm flipH="1">
                <a:off x="8309429" y="5084950"/>
                <a:ext cx="715196" cy="1"/>
              </a:xfrm>
              <a:prstGeom prst="line">
                <a:avLst/>
              </a:prstGeom>
              <a:noFill/>
              <a:ln w="25400" cap="flat">
                <a:solidFill>
                  <a:srgbClr val="000000"/>
                </a:solidFill>
                <a:prstDash val="solid"/>
                <a:miter lim="400000"/>
              </a:ln>
              <a:effectLst/>
              <a:sp3d/>
            </p:spPr>
            <p:style>
              <a:lnRef idx="0">
                <a:scrgbClr r="0" g="0" b="0"/>
              </a:lnRef>
              <a:fillRef idx="0">
                <a:scrgbClr r="0" g="0" b="0"/>
              </a:fillRef>
              <a:effectRef idx="0">
                <a:scrgbClr r="0" g="0" b="0"/>
              </a:effectRef>
              <a:fontRef idx="none"/>
            </p:style>
          </p:cxnSp>
          <p:cxnSp>
            <p:nvCxnSpPr>
              <p:cNvPr id="15" name="Straight Connector 14"/>
              <p:cNvCxnSpPr/>
              <p:nvPr/>
            </p:nvCxnSpPr>
            <p:spPr>
              <a:xfrm>
                <a:off x="5762625" y="2594221"/>
                <a:ext cx="2614500" cy="0"/>
              </a:xfrm>
              <a:prstGeom prst="line">
                <a:avLst/>
              </a:prstGeom>
              <a:noFill/>
              <a:ln w="25400" cap="flat">
                <a:solidFill>
                  <a:srgbClr val="000000"/>
                </a:solidFill>
                <a:prstDash val="solid"/>
                <a:miter lim="400000"/>
              </a:ln>
              <a:effectLst/>
              <a:sp3d/>
            </p:spPr>
            <p:style>
              <a:lnRef idx="0">
                <a:scrgbClr r="0" g="0" b="0"/>
              </a:lnRef>
              <a:fillRef idx="0">
                <a:scrgbClr r="0" g="0" b="0"/>
              </a:fillRef>
              <a:effectRef idx="0">
                <a:scrgbClr r="0" g="0" b="0"/>
              </a:effectRef>
              <a:fontRef idx="none"/>
            </p:style>
          </p:cxnSp>
          <p:sp>
            <p:nvSpPr>
              <p:cNvPr id="17" name="TextBox 16"/>
              <p:cNvSpPr txBox="1"/>
              <p:nvPr/>
            </p:nvSpPr>
            <p:spPr>
              <a:xfrm>
                <a:off x="8482905" y="2460851"/>
                <a:ext cx="734786" cy="26674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ctr" defTabSz="412750" hangingPunct="0"/>
                <a:r>
                  <a:rPr lang="en-US" sz="1400" kern="0" dirty="0">
                    <a:solidFill>
                      <a:srgbClr val="000000"/>
                    </a:solidFill>
                    <a:latin typeface="Calibri" panose="020F0502020204030204"/>
                    <a:sym typeface="Helvetica Light"/>
                  </a:rPr>
                  <a:t>20 PPL</a:t>
                </a:r>
                <a:endParaRPr lang="en-US" sz="1200" kern="0" dirty="0">
                  <a:solidFill>
                    <a:srgbClr val="000000"/>
                  </a:solidFill>
                  <a:latin typeface="Calibri" panose="020F0502020204030204"/>
                  <a:sym typeface="Helvetica Light"/>
                </a:endParaRPr>
              </a:p>
            </p:txBody>
          </p:sp>
          <p:sp>
            <p:nvSpPr>
              <p:cNvPr id="20" name="TextBox 19"/>
              <p:cNvSpPr txBox="1"/>
              <p:nvPr/>
            </p:nvSpPr>
            <p:spPr>
              <a:xfrm>
                <a:off x="1568053" y="2815282"/>
                <a:ext cx="1772653" cy="26674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defTabSz="412750" hangingPunct="0"/>
                <a:r>
                  <a:rPr lang="en-US" sz="1400" kern="0" dirty="0">
                    <a:solidFill>
                      <a:srgbClr val="000000"/>
                    </a:solidFill>
                    <a:latin typeface="Calibri" panose="020F0502020204030204"/>
                    <a:sym typeface="Helvetica Light"/>
                  </a:rPr>
                  <a:t>50 PPL</a:t>
                </a:r>
                <a:endParaRPr lang="en-US" sz="1200" kern="0" dirty="0">
                  <a:solidFill>
                    <a:srgbClr val="000000"/>
                  </a:solidFill>
                  <a:latin typeface="Calibri" panose="020F0502020204030204"/>
                  <a:sym typeface="Helvetica Light"/>
                </a:endParaRPr>
              </a:p>
            </p:txBody>
          </p:sp>
          <p:sp>
            <p:nvSpPr>
              <p:cNvPr id="21" name="TextBox 20"/>
              <p:cNvSpPr txBox="1"/>
              <p:nvPr/>
            </p:nvSpPr>
            <p:spPr>
              <a:xfrm>
                <a:off x="8462197" y="3061098"/>
                <a:ext cx="734786" cy="26674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ctr" defTabSz="412750" hangingPunct="0"/>
                <a:r>
                  <a:rPr lang="en-US" sz="1400" kern="0" dirty="0">
                    <a:solidFill>
                      <a:srgbClr val="000000"/>
                    </a:solidFill>
                    <a:latin typeface="Calibri" panose="020F0502020204030204"/>
                    <a:sym typeface="Helvetica Light"/>
                  </a:rPr>
                  <a:t>40 PPL</a:t>
                </a:r>
                <a:endParaRPr lang="en-US" sz="1200" kern="0" dirty="0">
                  <a:solidFill>
                    <a:srgbClr val="000000"/>
                  </a:solidFill>
                  <a:latin typeface="Calibri" panose="020F0502020204030204"/>
                  <a:sym typeface="Helvetica Light"/>
                </a:endParaRPr>
              </a:p>
            </p:txBody>
          </p:sp>
          <p:cxnSp>
            <p:nvCxnSpPr>
              <p:cNvPr id="22" name="Straight Connector 21"/>
              <p:cNvCxnSpPr>
                <a:stCxn id="21" idx="1"/>
              </p:cNvCxnSpPr>
              <p:nvPr/>
            </p:nvCxnSpPr>
            <p:spPr>
              <a:xfrm flipH="1">
                <a:off x="7153275" y="3194468"/>
                <a:ext cx="1308922" cy="1"/>
              </a:xfrm>
              <a:prstGeom prst="line">
                <a:avLst/>
              </a:prstGeom>
              <a:noFill/>
              <a:ln w="25400" cap="flat">
                <a:solidFill>
                  <a:srgbClr val="000000"/>
                </a:solidFill>
                <a:prstDash val="solid"/>
                <a:miter lim="400000"/>
              </a:ln>
              <a:effectLst/>
              <a:sp3d/>
            </p:spPr>
            <p:style>
              <a:lnRef idx="0">
                <a:scrgbClr r="0" g="0" b="0"/>
              </a:lnRef>
              <a:fillRef idx="0">
                <a:scrgbClr r="0" g="0" b="0"/>
              </a:fillRef>
              <a:effectRef idx="0">
                <a:scrgbClr r="0" g="0" b="0"/>
              </a:effectRef>
              <a:fontRef idx="none"/>
            </p:style>
          </p:cxnSp>
          <p:cxnSp>
            <p:nvCxnSpPr>
              <p:cNvPr id="23" name="Straight Connector 22"/>
              <p:cNvCxnSpPr>
                <a:cxnSpLocks/>
              </p:cNvCxnSpPr>
              <p:nvPr/>
            </p:nvCxnSpPr>
            <p:spPr>
              <a:xfrm>
                <a:off x="2217382" y="2948653"/>
                <a:ext cx="1224087" cy="0"/>
              </a:xfrm>
              <a:prstGeom prst="line">
                <a:avLst/>
              </a:prstGeom>
              <a:noFill/>
              <a:ln w="25400" cap="flat">
                <a:solidFill>
                  <a:srgbClr val="000000"/>
                </a:solidFill>
                <a:prstDash val="solid"/>
                <a:miter lim="400000"/>
              </a:ln>
              <a:effectLst/>
              <a:sp3d/>
            </p:spPr>
            <p:style>
              <a:lnRef idx="0">
                <a:scrgbClr r="0" g="0" b="0"/>
              </a:lnRef>
              <a:fillRef idx="0">
                <a:scrgbClr r="0" g="0" b="0"/>
              </a:fillRef>
              <a:effectRef idx="0">
                <a:scrgbClr r="0" g="0" b="0"/>
              </a:effectRef>
              <a:fontRef idx="none"/>
            </p:style>
          </p:cxnSp>
          <p:sp>
            <p:nvSpPr>
              <p:cNvPr id="30" name="TextBox 29"/>
              <p:cNvSpPr txBox="1"/>
              <p:nvPr/>
            </p:nvSpPr>
            <p:spPr>
              <a:xfrm>
                <a:off x="4929008" y="5326042"/>
                <a:ext cx="2095247" cy="54373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t">
                <a:spAutoFit/>
              </a:bodyPr>
              <a:lstStyle/>
              <a:p>
                <a:pPr algn="ctr" defTabSz="412750" hangingPunct="0"/>
                <a:r>
                  <a:rPr lang="en-US" sz="1200" b="1" kern="0" dirty="0">
                    <a:solidFill>
                      <a:srgbClr val="000000"/>
                    </a:solidFill>
                    <a:latin typeface="Arial Narrow" panose="020B0606020202030204" pitchFamily="34" charset="0"/>
                    <a:sym typeface="Helvetica Light"/>
                  </a:rPr>
                  <a:t>WORKSPACE</a:t>
                </a:r>
              </a:p>
              <a:p>
                <a:pPr algn="ctr" defTabSz="412750" hangingPunct="0"/>
                <a:r>
                  <a:rPr lang="en-US" sz="1600" b="1" kern="0" dirty="0">
                    <a:solidFill>
                      <a:srgbClr val="000000"/>
                    </a:solidFill>
                    <a:latin typeface="Arial Narrow" panose="020B0606020202030204" pitchFamily="34" charset="0"/>
                    <a:sym typeface="Helvetica Light"/>
                  </a:rPr>
                  <a:t>±</a:t>
                </a:r>
                <a:r>
                  <a:rPr lang="en-US" sz="2000" b="1" kern="0" dirty="0">
                    <a:solidFill>
                      <a:srgbClr val="000000"/>
                    </a:solidFill>
                    <a:latin typeface="Arial Narrow" panose="020B0606020202030204" pitchFamily="34" charset="0"/>
                    <a:sym typeface="Helvetica Light"/>
                  </a:rPr>
                  <a:t>50 </a:t>
                </a:r>
                <a:r>
                  <a:rPr lang="en-US" sz="1400" b="1" kern="0" dirty="0">
                    <a:solidFill>
                      <a:srgbClr val="000000"/>
                    </a:solidFill>
                    <a:latin typeface="Arial Narrow" panose="020B0606020202030204" pitchFamily="34" charset="0"/>
                    <a:sym typeface="Helvetica Light"/>
                  </a:rPr>
                  <a:t>(MAX 60)</a:t>
                </a:r>
              </a:p>
            </p:txBody>
          </p:sp>
          <p:sp>
            <p:nvSpPr>
              <p:cNvPr id="31" name="TextBox 30"/>
              <p:cNvSpPr txBox="1"/>
              <p:nvPr/>
            </p:nvSpPr>
            <p:spPr>
              <a:xfrm>
                <a:off x="4837524" y="1333861"/>
                <a:ext cx="1854222" cy="54373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t">
                <a:spAutoFit/>
              </a:bodyPr>
              <a:lstStyle/>
              <a:p>
                <a:pPr algn="ctr" defTabSz="412750" hangingPunct="0"/>
                <a:r>
                  <a:rPr lang="en-US" sz="1200" b="1" kern="0" dirty="0">
                    <a:solidFill>
                      <a:srgbClr val="000000"/>
                    </a:solidFill>
                    <a:latin typeface="Arial Narrow" panose="020B0606020202030204" pitchFamily="34" charset="0"/>
                    <a:sym typeface="Helvetica Light"/>
                  </a:rPr>
                  <a:t>WORKSPACE</a:t>
                </a:r>
              </a:p>
              <a:p>
                <a:pPr algn="ctr" defTabSz="412750" hangingPunct="0"/>
                <a:r>
                  <a:rPr lang="en-US" sz="1600" b="1" kern="0" dirty="0">
                    <a:solidFill>
                      <a:srgbClr val="000000"/>
                    </a:solidFill>
                    <a:latin typeface="Arial Narrow" panose="020B0606020202030204" pitchFamily="34" charset="0"/>
                    <a:sym typeface="Helvetica Light"/>
                  </a:rPr>
                  <a:t>±</a:t>
                </a:r>
                <a:r>
                  <a:rPr lang="en-US" sz="2000" b="1" kern="0" dirty="0">
                    <a:solidFill>
                      <a:srgbClr val="000000"/>
                    </a:solidFill>
                    <a:latin typeface="Arial Narrow" panose="020B0606020202030204" pitchFamily="34" charset="0"/>
                    <a:sym typeface="Helvetica Light"/>
                  </a:rPr>
                  <a:t>50 </a:t>
                </a:r>
                <a:r>
                  <a:rPr lang="en-US" sz="1400" b="1" kern="0" dirty="0">
                    <a:solidFill>
                      <a:srgbClr val="000000"/>
                    </a:solidFill>
                    <a:latin typeface="Arial Narrow" panose="020B0606020202030204" pitchFamily="34" charset="0"/>
                    <a:sym typeface="Helvetica Light"/>
                  </a:rPr>
                  <a:t>(MAX 60)</a:t>
                </a:r>
              </a:p>
            </p:txBody>
          </p:sp>
        </p:grpSp>
      </p:grpSp>
      <p:pic>
        <p:nvPicPr>
          <p:cNvPr id="27" name="Picture 26"/>
          <p:cNvPicPr>
            <a:picLocks noChangeAspect="1"/>
          </p:cNvPicPr>
          <p:nvPr/>
        </p:nvPicPr>
        <p:blipFill rotWithShape="1">
          <a:blip r:embed="rId4" cstate="print">
            <a:extLst>
              <a:ext uri="{28A0092B-C50C-407E-A947-70E740481C1C}">
                <a14:useLocalDpi xmlns:a14="http://schemas.microsoft.com/office/drawing/2010/main" val="0"/>
              </a:ext>
            </a:extLst>
          </a:blip>
          <a:srcRect t="10592"/>
          <a:stretch/>
        </p:blipFill>
        <p:spPr>
          <a:xfrm>
            <a:off x="12923983" y="413362"/>
            <a:ext cx="2710123" cy="2047489"/>
          </a:xfrm>
          <a:prstGeom prst="rect">
            <a:avLst/>
          </a:prstGeom>
        </p:spPr>
      </p:pic>
      <p:sp>
        <p:nvSpPr>
          <p:cNvPr id="28" name="TextBox 27"/>
          <p:cNvSpPr txBox="1"/>
          <p:nvPr/>
        </p:nvSpPr>
        <p:spPr>
          <a:xfrm>
            <a:off x="13187207" y="2838083"/>
            <a:ext cx="2136312" cy="23596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t">
            <a:spAutoFit/>
          </a:bodyPr>
          <a:lstStyle/>
          <a:p>
            <a:pPr algn="ctr" defTabSz="412750" hangingPunct="0"/>
            <a:r>
              <a:rPr lang="en-US" sz="1200" kern="0" dirty="0">
                <a:solidFill>
                  <a:srgbClr val="000000"/>
                </a:solidFill>
                <a:latin typeface="Arial Narrow" panose="020B0606020202030204" pitchFamily="34" charset="0"/>
                <a:sym typeface="Helvetica Light"/>
              </a:rPr>
              <a:t>PREVIOUS LEVEL 4 PLAN</a:t>
            </a:r>
          </a:p>
        </p:txBody>
      </p:sp>
      <p:sp>
        <p:nvSpPr>
          <p:cNvPr id="26" name="TextBox 25">
            <a:extLst>
              <a:ext uri="{FF2B5EF4-FFF2-40B4-BE49-F238E27FC236}">
                <a16:creationId xmlns:a16="http://schemas.microsoft.com/office/drawing/2014/main" id="{73F84EF9-98DB-4C53-85B6-FBBB19856731}"/>
              </a:ext>
            </a:extLst>
          </p:cNvPr>
          <p:cNvSpPr txBox="1"/>
          <p:nvPr/>
        </p:nvSpPr>
        <p:spPr>
          <a:xfrm>
            <a:off x="0" y="61645"/>
            <a:ext cx="12192000" cy="523220"/>
          </a:xfrm>
          <a:prstGeom prst="rect">
            <a:avLst/>
          </a:prstGeom>
          <a:noFill/>
        </p:spPr>
        <p:txBody>
          <a:bodyPr wrap="square" rtlCol="0">
            <a:spAutoFit/>
          </a:bodyPr>
          <a:lstStyle/>
          <a:p>
            <a:pPr lvl="1"/>
            <a:r>
              <a:rPr lang="en-US" sz="2800" dirty="0">
                <a:latin typeface="+mj-lt"/>
              </a:rPr>
              <a:t>Academic Learning Center, Level 4 Plan:</a:t>
            </a:r>
          </a:p>
        </p:txBody>
      </p:sp>
    </p:spTree>
    <p:extLst>
      <p:ext uri="{BB962C8B-B14F-4D97-AF65-F5344CB8AC3E}">
        <p14:creationId xmlns:p14="http://schemas.microsoft.com/office/powerpoint/2010/main" val="13500134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TextBox 41"/>
          <p:cNvSpPr txBox="1"/>
          <p:nvPr/>
        </p:nvSpPr>
        <p:spPr>
          <a:xfrm>
            <a:off x="-2667488" y="1050290"/>
            <a:ext cx="2321348" cy="21441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t">
            <a:spAutoFit/>
          </a:bodyPr>
          <a:lstStyle/>
          <a:p>
            <a:pPr defTabSz="412750" hangingPunct="0"/>
            <a:r>
              <a:rPr lang="en-US" sz="1600" b="1" kern="0" dirty="0">
                <a:solidFill>
                  <a:srgbClr val="000000"/>
                </a:solidFill>
                <a:latin typeface="Arial Narrow" panose="020B0606020202030204" pitchFamily="34" charset="0"/>
                <a:sym typeface="Helvetica Light"/>
              </a:rPr>
              <a:t>OPEN OFFICE COUNTS</a:t>
            </a:r>
          </a:p>
          <a:p>
            <a:pPr defTabSz="412750" hangingPunct="0"/>
            <a:r>
              <a:rPr lang="en-US" sz="1400" b="1" kern="0" dirty="0">
                <a:solidFill>
                  <a:srgbClr val="000000"/>
                </a:solidFill>
                <a:latin typeface="Arial Narrow" panose="020B0606020202030204" pitchFamily="34" charset="0"/>
                <a:sym typeface="Helvetica Light"/>
              </a:rPr>
              <a:t>±</a:t>
            </a:r>
            <a:r>
              <a:rPr lang="en-US" sz="2000" b="1" kern="0" dirty="0">
                <a:solidFill>
                  <a:srgbClr val="000000"/>
                </a:solidFill>
                <a:latin typeface="Arial Narrow" panose="020B0606020202030204" pitchFamily="34" charset="0"/>
                <a:sym typeface="Helvetica Light"/>
              </a:rPr>
              <a:t>100</a:t>
            </a:r>
          </a:p>
          <a:p>
            <a:pPr defTabSz="412750" hangingPunct="0"/>
            <a:endParaRPr lang="en-US" sz="2000" b="1" kern="0" dirty="0">
              <a:solidFill>
                <a:srgbClr val="000000"/>
              </a:solidFill>
              <a:latin typeface="Arial Narrow" panose="020B0606020202030204" pitchFamily="34" charset="0"/>
              <a:sym typeface="Helvetica Light"/>
            </a:endParaRPr>
          </a:p>
          <a:p>
            <a:pPr defTabSz="412750" hangingPunct="0"/>
            <a:r>
              <a:rPr lang="en-US" sz="1600" b="1" kern="0" dirty="0">
                <a:solidFill>
                  <a:srgbClr val="000000"/>
                </a:solidFill>
                <a:latin typeface="Arial Narrow" panose="020B0606020202030204" pitchFamily="34" charset="0"/>
                <a:sym typeface="Helvetica Light"/>
              </a:rPr>
              <a:t>ORIGINAL</a:t>
            </a:r>
            <a:r>
              <a:rPr lang="en-US" sz="2000" b="1" kern="0" dirty="0">
                <a:solidFill>
                  <a:srgbClr val="000000"/>
                </a:solidFill>
                <a:latin typeface="Arial Narrow" panose="020B0606020202030204" pitchFamily="34" charset="0"/>
                <a:sym typeface="Helvetica Light"/>
              </a:rPr>
              <a:t> </a:t>
            </a:r>
            <a:r>
              <a:rPr lang="en-US" sz="1600" b="1" kern="0" dirty="0">
                <a:solidFill>
                  <a:srgbClr val="000000"/>
                </a:solidFill>
                <a:latin typeface="Arial Narrow" panose="020B0606020202030204" pitchFamily="34" charset="0"/>
                <a:sym typeface="Helvetica Light"/>
              </a:rPr>
              <a:t>OFFICE COUNT</a:t>
            </a:r>
          </a:p>
          <a:p>
            <a:pPr defTabSz="412750" hangingPunct="0"/>
            <a:r>
              <a:rPr lang="en-US" sz="2000" b="1" kern="0" dirty="0">
                <a:solidFill>
                  <a:srgbClr val="000000"/>
                </a:solidFill>
                <a:latin typeface="Arial Narrow" panose="020B0606020202030204" pitchFamily="34" charset="0"/>
                <a:sym typeface="Helvetica Light"/>
              </a:rPr>
              <a:t>60</a:t>
            </a:r>
          </a:p>
          <a:p>
            <a:pPr defTabSz="412750" hangingPunct="0"/>
            <a:endParaRPr lang="en-US" sz="2000" b="1" kern="0" dirty="0">
              <a:solidFill>
                <a:srgbClr val="000000"/>
              </a:solidFill>
              <a:latin typeface="Arial Narrow" panose="020B0606020202030204" pitchFamily="34" charset="0"/>
              <a:sym typeface="Helvetica Light"/>
            </a:endParaRPr>
          </a:p>
          <a:p>
            <a:pPr defTabSz="412750" hangingPunct="0"/>
            <a:endParaRPr lang="en-US" sz="2000" b="1" kern="0" dirty="0">
              <a:solidFill>
                <a:srgbClr val="000000"/>
              </a:solidFill>
              <a:latin typeface="Arial Narrow" panose="020B0606020202030204" pitchFamily="34" charset="0"/>
              <a:sym typeface="Helvetica Light"/>
            </a:endParaRPr>
          </a:p>
        </p:txBody>
      </p:sp>
      <p:grpSp>
        <p:nvGrpSpPr>
          <p:cNvPr id="2" name="Group 1">
            <a:extLst>
              <a:ext uri="{FF2B5EF4-FFF2-40B4-BE49-F238E27FC236}">
                <a16:creationId xmlns:a16="http://schemas.microsoft.com/office/drawing/2014/main" id="{800507F1-1A74-46D1-805D-84DE29921A8F}"/>
              </a:ext>
            </a:extLst>
          </p:cNvPr>
          <p:cNvGrpSpPr/>
          <p:nvPr/>
        </p:nvGrpSpPr>
        <p:grpSpPr>
          <a:xfrm>
            <a:off x="1708358" y="264639"/>
            <a:ext cx="8802757" cy="5990286"/>
            <a:chOff x="1540021" y="589936"/>
            <a:chExt cx="8670779" cy="5990286"/>
          </a:xfrm>
        </p:grpSpPr>
        <p:pic>
          <p:nvPicPr>
            <p:cNvPr id="29" name="Picture 28"/>
            <p:cNvPicPr>
              <a:picLocks noChangeAspect="1"/>
            </p:cNvPicPr>
            <p:nvPr/>
          </p:nvPicPr>
          <p:blipFill rotWithShape="1">
            <a:blip r:embed="rId3" cstate="print">
              <a:extLst>
                <a:ext uri="{28A0092B-C50C-407E-A947-70E740481C1C}">
                  <a14:useLocalDpi xmlns:a14="http://schemas.microsoft.com/office/drawing/2010/main" val="0"/>
                </a:ext>
              </a:extLst>
            </a:blip>
            <a:srcRect l="20969" t="11998" r="18164" b="8293"/>
            <a:stretch/>
          </p:blipFill>
          <p:spPr>
            <a:xfrm>
              <a:off x="2365915" y="589936"/>
              <a:ext cx="6861322" cy="5990286"/>
            </a:xfrm>
            <a:prstGeom prst="rect">
              <a:avLst/>
            </a:prstGeom>
          </p:spPr>
        </p:pic>
        <p:sp>
          <p:nvSpPr>
            <p:cNvPr id="30" name="TextBox 29">
              <a:extLst>
                <a:ext uri="{FF2B5EF4-FFF2-40B4-BE49-F238E27FC236}">
                  <a16:creationId xmlns:a16="http://schemas.microsoft.com/office/drawing/2014/main" id="{01077EF4-CD2E-46C4-AF27-A2312F764E0B}"/>
                </a:ext>
              </a:extLst>
            </p:cNvPr>
            <p:cNvSpPr txBox="1"/>
            <p:nvPr/>
          </p:nvSpPr>
          <p:spPr>
            <a:xfrm>
              <a:off x="9024625" y="4951580"/>
              <a:ext cx="1186175" cy="26674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defTabSz="412750" hangingPunct="0"/>
              <a:r>
                <a:rPr lang="en-US" sz="1400" kern="0" dirty="0">
                  <a:solidFill>
                    <a:srgbClr val="000000"/>
                  </a:solidFill>
                  <a:latin typeface="Calibri" panose="020F0502020204030204"/>
                  <a:sym typeface="Helvetica Light"/>
                </a:rPr>
                <a:t>40 PPL</a:t>
              </a:r>
              <a:endParaRPr lang="en-US" sz="1200" kern="0" dirty="0">
                <a:solidFill>
                  <a:srgbClr val="000000"/>
                </a:solidFill>
                <a:latin typeface="Calibri" panose="020F0502020204030204"/>
                <a:sym typeface="Helvetica Light"/>
              </a:endParaRPr>
            </a:p>
          </p:txBody>
        </p:sp>
        <p:cxnSp>
          <p:nvCxnSpPr>
            <p:cNvPr id="31" name="Straight Connector 30">
              <a:extLst>
                <a:ext uri="{FF2B5EF4-FFF2-40B4-BE49-F238E27FC236}">
                  <a16:creationId xmlns:a16="http://schemas.microsoft.com/office/drawing/2014/main" id="{EE4F1417-5809-4850-BD8B-933E2D84A2F9}"/>
                </a:ext>
              </a:extLst>
            </p:cNvPr>
            <p:cNvCxnSpPr>
              <a:cxnSpLocks/>
              <a:stCxn id="30" idx="1"/>
            </p:cNvCxnSpPr>
            <p:nvPr/>
          </p:nvCxnSpPr>
          <p:spPr>
            <a:xfrm flipH="1">
              <a:off x="8309429" y="5084950"/>
              <a:ext cx="715196" cy="1"/>
            </a:xfrm>
            <a:prstGeom prst="line">
              <a:avLst/>
            </a:prstGeom>
            <a:noFill/>
            <a:ln w="25400" cap="flat">
              <a:solidFill>
                <a:srgbClr val="000000"/>
              </a:solidFill>
              <a:prstDash val="solid"/>
              <a:miter lim="400000"/>
            </a:ln>
            <a:effectLst/>
            <a:sp3d/>
          </p:spPr>
          <p:style>
            <a:lnRef idx="0">
              <a:scrgbClr r="0" g="0" b="0"/>
            </a:lnRef>
            <a:fillRef idx="0">
              <a:scrgbClr r="0" g="0" b="0"/>
            </a:fillRef>
            <a:effectRef idx="0">
              <a:scrgbClr r="0" g="0" b="0"/>
            </a:effectRef>
            <a:fontRef idx="none"/>
          </p:style>
        </p:cxnSp>
        <p:cxnSp>
          <p:nvCxnSpPr>
            <p:cNvPr id="15" name="Straight Connector 14"/>
            <p:cNvCxnSpPr/>
            <p:nvPr/>
          </p:nvCxnSpPr>
          <p:spPr>
            <a:xfrm>
              <a:off x="5762625" y="2594221"/>
              <a:ext cx="2614500" cy="0"/>
            </a:xfrm>
            <a:prstGeom prst="line">
              <a:avLst/>
            </a:prstGeom>
            <a:noFill/>
            <a:ln w="25400" cap="flat">
              <a:solidFill>
                <a:srgbClr val="000000"/>
              </a:solidFill>
              <a:prstDash val="solid"/>
              <a:miter lim="400000"/>
            </a:ln>
            <a:effectLst/>
            <a:sp3d/>
          </p:spPr>
          <p:style>
            <a:lnRef idx="0">
              <a:scrgbClr r="0" g="0" b="0"/>
            </a:lnRef>
            <a:fillRef idx="0">
              <a:scrgbClr r="0" g="0" b="0"/>
            </a:fillRef>
            <a:effectRef idx="0">
              <a:scrgbClr r="0" g="0" b="0"/>
            </a:effectRef>
            <a:fontRef idx="none"/>
          </p:style>
        </p:cxnSp>
        <p:sp>
          <p:nvSpPr>
            <p:cNvPr id="17" name="TextBox 16"/>
            <p:cNvSpPr txBox="1"/>
            <p:nvPr/>
          </p:nvSpPr>
          <p:spPr>
            <a:xfrm>
              <a:off x="8482905" y="2460851"/>
              <a:ext cx="734786" cy="26674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ctr" defTabSz="412750" hangingPunct="0"/>
              <a:r>
                <a:rPr lang="en-US" sz="1400" kern="0" dirty="0">
                  <a:solidFill>
                    <a:srgbClr val="000000"/>
                  </a:solidFill>
                  <a:latin typeface="Calibri" panose="020F0502020204030204"/>
                  <a:sym typeface="Helvetica Light"/>
                </a:rPr>
                <a:t>20 PPL</a:t>
              </a:r>
              <a:endParaRPr lang="en-US" sz="1200" kern="0" dirty="0">
                <a:solidFill>
                  <a:srgbClr val="000000"/>
                </a:solidFill>
                <a:latin typeface="Calibri" panose="020F0502020204030204"/>
                <a:sym typeface="Helvetica Light"/>
              </a:endParaRPr>
            </a:p>
          </p:txBody>
        </p:sp>
        <p:sp>
          <p:nvSpPr>
            <p:cNvPr id="20" name="TextBox 19"/>
            <p:cNvSpPr txBox="1"/>
            <p:nvPr/>
          </p:nvSpPr>
          <p:spPr>
            <a:xfrm>
              <a:off x="1540021" y="3061097"/>
              <a:ext cx="1772653" cy="26674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defTabSz="412750" hangingPunct="0"/>
              <a:r>
                <a:rPr lang="en-US" sz="1400" kern="0" dirty="0">
                  <a:solidFill>
                    <a:srgbClr val="000000"/>
                  </a:solidFill>
                  <a:latin typeface="Calibri" panose="020F0502020204030204"/>
                  <a:sym typeface="Helvetica Light"/>
                </a:rPr>
                <a:t>50 PPL</a:t>
              </a:r>
              <a:endParaRPr lang="en-US" sz="1200" kern="0" dirty="0">
                <a:solidFill>
                  <a:srgbClr val="000000"/>
                </a:solidFill>
                <a:latin typeface="Calibri" panose="020F0502020204030204"/>
                <a:sym typeface="Helvetica Light"/>
              </a:endParaRPr>
            </a:p>
          </p:txBody>
        </p:sp>
        <p:sp>
          <p:nvSpPr>
            <p:cNvPr id="21" name="TextBox 20"/>
            <p:cNvSpPr txBox="1"/>
            <p:nvPr/>
          </p:nvSpPr>
          <p:spPr>
            <a:xfrm>
              <a:off x="8462197" y="3061098"/>
              <a:ext cx="734786" cy="26674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ctr" defTabSz="412750" hangingPunct="0"/>
              <a:r>
                <a:rPr lang="en-US" sz="1400" kern="0" dirty="0">
                  <a:solidFill>
                    <a:srgbClr val="000000"/>
                  </a:solidFill>
                  <a:latin typeface="Calibri" panose="020F0502020204030204"/>
                  <a:sym typeface="Helvetica Light"/>
                </a:rPr>
                <a:t>40 PPL</a:t>
              </a:r>
              <a:endParaRPr lang="en-US" sz="1200" kern="0" dirty="0">
                <a:solidFill>
                  <a:srgbClr val="000000"/>
                </a:solidFill>
                <a:latin typeface="Calibri" panose="020F0502020204030204"/>
                <a:sym typeface="Helvetica Light"/>
              </a:endParaRPr>
            </a:p>
          </p:txBody>
        </p:sp>
        <p:cxnSp>
          <p:nvCxnSpPr>
            <p:cNvPr id="22" name="Straight Connector 21"/>
            <p:cNvCxnSpPr>
              <a:stCxn id="21" idx="1"/>
            </p:cNvCxnSpPr>
            <p:nvPr/>
          </p:nvCxnSpPr>
          <p:spPr>
            <a:xfrm flipH="1">
              <a:off x="7153275" y="3194468"/>
              <a:ext cx="1308922" cy="1"/>
            </a:xfrm>
            <a:prstGeom prst="line">
              <a:avLst/>
            </a:prstGeom>
            <a:noFill/>
            <a:ln w="25400" cap="flat">
              <a:solidFill>
                <a:srgbClr val="000000"/>
              </a:solidFill>
              <a:prstDash val="solid"/>
              <a:miter lim="400000"/>
            </a:ln>
            <a:effectLst/>
            <a:sp3d/>
          </p:spPr>
          <p:style>
            <a:lnRef idx="0">
              <a:scrgbClr r="0" g="0" b="0"/>
            </a:lnRef>
            <a:fillRef idx="0">
              <a:scrgbClr r="0" g="0" b="0"/>
            </a:fillRef>
            <a:effectRef idx="0">
              <a:scrgbClr r="0" g="0" b="0"/>
            </a:effectRef>
            <a:fontRef idx="none"/>
          </p:style>
        </p:cxnSp>
        <p:cxnSp>
          <p:nvCxnSpPr>
            <p:cNvPr id="23" name="Straight Connector 22"/>
            <p:cNvCxnSpPr>
              <a:cxnSpLocks/>
            </p:cNvCxnSpPr>
            <p:nvPr/>
          </p:nvCxnSpPr>
          <p:spPr>
            <a:xfrm>
              <a:off x="2189351" y="3194468"/>
              <a:ext cx="832466" cy="0"/>
            </a:xfrm>
            <a:prstGeom prst="line">
              <a:avLst/>
            </a:prstGeom>
            <a:noFill/>
            <a:ln w="25400" cap="flat">
              <a:solidFill>
                <a:srgbClr val="000000"/>
              </a:solidFill>
              <a:prstDash val="solid"/>
              <a:miter lim="400000"/>
            </a:ln>
            <a:effectLst/>
            <a:sp3d/>
          </p:spPr>
          <p:style>
            <a:lnRef idx="0">
              <a:scrgbClr r="0" g="0" b="0"/>
            </a:lnRef>
            <a:fillRef idx="0">
              <a:scrgbClr r="0" g="0" b="0"/>
            </a:fillRef>
            <a:effectRef idx="0">
              <a:scrgbClr r="0" g="0" b="0"/>
            </a:effectRef>
            <a:fontRef idx="none"/>
          </p:style>
        </p:cxnSp>
        <p:sp>
          <p:nvSpPr>
            <p:cNvPr id="34" name="TextBox 33"/>
            <p:cNvSpPr txBox="1"/>
            <p:nvPr/>
          </p:nvSpPr>
          <p:spPr>
            <a:xfrm>
              <a:off x="4929008" y="5326042"/>
              <a:ext cx="2095247" cy="54373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t">
              <a:spAutoFit/>
            </a:bodyPr>
            <a:lstStyle/>
            <a:p>
              <a:pPr algn="ctr" defTabSz="412750" hangingPunct="0"/>
              <a:r>
                <a:rPr lang="en-US" sz="1200" b="1" kern="0" dirty="0">
                  <a:solidFill>
                    <a:srgbClr val="000000"/>
                  </a:solidFill>
                  <a:latin typeface="Arial Narrow" panose="020B0606020202030204" pitchFamily="34" charset="0"/>
                  <a:sym typeface="Helvetica Light"/>
                </a:rPr>
                <a:t>WORKSPACE</a:t>
              </a:r>
            </a:p>
            <a:p>
              <a:pPr algn="ctr" defTabSz="412750" hangingPunct="0"/>
              <a:r>
                <a:rPr lang="en-US" sz="1600" b="1" kern="0" dirty="0">
                  <a:solidFill>
                    <a:srgbClr val="000000"/>
                  </a:solidFill>
                  <a:latin typeface="Arial Narrow" panose="020B0606020202030204" pitchFamily="34" charset="0"/>
                  <a:sym typeface="Helvetica Light"/>
                </a:rPr>
                <a:t>±</a:t>
              </a:r>
              <a:r>
                <a:rPr lang="en-US" sz="2000" b="1" kern="0" dirty="0">
                  <a:solidFill>
                    <a:srgbClr val="000000"/>
                  </a:solidFill>
                  <a:latin typeface="Arial Narrow" panose="020B0606020202030204" pitchFamily="34" charset="0"/>
                  <a:sym typeface="Helvetica Light"/>
                </a:rPr>
                <a:t>50 </a:t>
              </a:r>
              <a:r>
                <a:rPr lang="en-US" sz="1400" b="1" kern="0" dirty="0">
                  <a:solidFill>
                    <a:srgbClr val="000000"/>
                  </a:solidFill>
                  <a:latin typeface="Arial Narrow" panose="020B0606020202030204" pitchFamily="34" charset="0"/>
                  <a:sym typeface="Helvetica Light"/>
                </a:rPr>
                <a:t>(MAX 60)</a:t>
              </a:r>
            </a:p>
          </p:txBody>
        </p:sp>
        <p:sp>
          <p:nvSpPr>
            <p:cNvPr id="35" name="TextBox 34"/>
            <p:cNvSpPr txBox="1"/>
            <p:nvPr/>
          </p:nvSpPr>
          <p:spPr>
            <a:xfrm>
              <a:off x="4837524" y="1333861"/>
              <a:ext cx="1854222" cy="54373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t">
              <a:spAutoFit/>
            </a:bodyPr>
            <a:lstStyle/>
            <a:p>
              <a:pPr algn="ctr" defTabSz="412750" hangingPunct="0"/>
              <a:r>
                <a:rPr lang="en-US" sz="1200" b="1" kern="0" dirty="0">
                  <a:solidFill>
                    <a:srgbClr val="000000"/>
                  </a:solidFill>
                  <a:latin typeface="Arial Narrow" panose="020B0606020202030204" pitchFamily="34" charset="0"/>
                  <a:sym typeface="Helvetica Light"/>
                </a:rPr>
                <a:t>WORKSPACE</a:t>
              </a:r>
            </a:p>
            <a:p>
              <a:pPr algn="ctr" defTabSz="412750" hangingPunct="0"/>
              <a:r>
                <a:rPr lang="en-US" sz="1600" b="1" kern="0" dirty="0">
                  <a:solidFill>
                    <a:srgbClr val="000000"/>
                  </a:solidFill>
                  <a:latin typeface="Arial Narrow" panose="020B0606020202030204" pitchFamily="34" charset="0"/>
                  <a:sym typeface="Helvetica Light"/>
                </a:rPr>
                <a:t>±</a:t>
              </a:r>
              <a:r>
                <a:rPr lang="en-US" sz="2000" b="1" kern="0" dirty="0">
                  <a:solidFill>
                    <a:srgbClr val="000000"/>
                  </a:solidFill>
                  <a:latin typeface="Arial Narrow" panose="020B0606020202030204" pitchFamily="34" charset="0"/>
                  <a:sym typeface="Helvetica Light"/>
                </a:rPr>
                <a:t>50 </a:t>
              </a:r>
              <a:r>
                <a:rPr lang="en-US" sz="1400" b="1" kern="0" dirty="0">
                  <a:solidFill>
                    <a:srgbClr val="000000"/>
                  </a:solidFill>
                  <a:latin typeface="Arial Narrow" panose="020B0606020202030204" pitchFamily="34" charset="0"/>
                  <a:sym typeface="Helvetica Light"/>
                </a:rPr>
                <a:t>(MAX 60)</a:t>
              </a:r>
            </a:p>
          </p:txBody>
        </p:sp>
      </p:grpSp>
      <p:pic>
        <p:nvPicPr>
          <p:cNvPr id="24" name="Picture 23"/>
          <p:cNvPicPr>
            <a:picLocks noChangeAspect="1"/>
          </p:cNvPicPr>
          <p:nvPr/>
        </p:nvPicPr>
        <p:blipFill rotWithShape="1">
          <a:blip r:embed="rId4" cstate="print">
            <a:extLst>
              <a:ext uri="{28A0092B-C50C-407E-A947-70E740481C1C}">
                <a14:useLocalDpi xmlns:a14="http://schemas.microsoft.com/office/drawing/2010/main" val="0"/>
              </a:ext>
            </a:extLst>
          </a:blip>
          <a:srcRect t="10592"/>
          <a:stretch/>
        </p:blipFill>
        <p:spPr>
          <a:xfrm>
            <a:off x="12725937" y="-809808"/>
            <a:ext cx="2710123" cy="2047489"/>
          </a:xfrm>
          <a:prstGeom prst="rect">
            <a:avLst/>
          </a:prstGeom>
        </p:spPr>
      </p:pic>
      <p:pic>
        <p:nvPicPr>
          <p:cNvPr id="25" name="Picture 24"/>
          <p:cNvPicPr>
            <a:picLocks noChangeAspect="1"/>
          </p:cNvPicPr>
          <p:nvPr/>
        </p:nvPicPr>
        <p:blipFill rotWithShape="1">
          <a:blip r:embed="rId5" cstate="print">
            <a:extLst>
              <a:ext uri="{28A0092B-C50C-407E-A947-70E740481C1C}">
                <a14:useLocalDpi xmlns:a14="http://schemas.microsoft.com/office/drawing/2010/main" val="0"/>
              </a:ext>
            </a:extLst>
          </a:blip>
          <a:srcRect t="10840"/>
          <a:stretch/>
        </p:blipFill>
        <p:spPr>
          <a:xfrm>
            <a:off x="13103370" y="1050290"/>
            <a:ext cx="2781489" cy="2095563"/>
          </a:xfrm>
          <a:prstGeom prst="rect">
            <a:avLst/>
          </a:prstGeom>
        </p:spPr>
      </p:pic>
      <p:sp>
        <p:nvSpPr>
          <p:cNvPr id="27" name="TextBox 26"/>
          <p:cNvSpPr txBox="1"/>
          <p:nvPr/>
        </p:nvSpPr>
        <p:spPr>
          <a:xfrm>
            <a:off x="13660315" y="3145853"/>
            <a:ext cx="2136312" cy="23596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t">
            <a:spAutoFit/>
          </a:bodyPr>
          <a:lstStyle/>
          <a:p>
            <a:pPr algn="ctr" defTabSz="412750" hangingPunct="0"/>
            <a:r>
              <a:rPr lang="en-US" sz="1200" kern="0" dirty="0">
                <a:solidFill>
                  <a:srgbClr val="000000"/>
                </a:solidFill>
                <a:latin typeface="Arial Narrow" panose="020B0606020202030204" pitchFamily="34" charset="0"/>
                <a:sym typeface="Helvetica Light"/>
              </a:rPr>
              <a:t>PREVIOUS LEVEL 5 PLAN</a:t>
            </a:r>
          </a:p>
        </p:txBody>
      </p:sp>
      <p:sp>
        <p:nvSpPr>
          <p:cNvPr id="3" name="Rectangle 2">
            <a:extLst>
              <a:ext uri="{FF2B5EF4-FFF2-40B4-BE49-F238E27FC236}">
                <a16:creationId xmlns:a16="http://schemas.microsoft.com/office/drawing/2014/main" id="{440B4099-075A-495F-A246-637F033611F4}"/>
              </a:ext>
            </a:extLst>
          </p:cNvPr>
          <p:cNvSpPr/>
          <p:nvPr/>
        </p:nvSpPr>
        <p:spPr>
          <a:xfrm>
            <a:off x="7417723" y="5783186"/>
            <a:ext cx="629935" cy="2667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4B66860A-0B76-4DCD-8177-50637E577F72}"/>
              </a:ext>
            </a:extLst>
          </p:cNvPr>
          <p:cNvSpPr txBox="1"/>
          <p:nvPr/>
        </p:nvSpPr>
        <p:spPr>
          <a:xfrm>
            <a:off x="0" y="56168"/>
            <a:ext cx="12192000" cy="523220"/>
          </a:xfrm>
          <a:prstGeom prst="rect">
            <a:avLst/>
          </a:prstGeom>
          <a:noFill/>
        </p:spPr>
        <p:txBody>
          <a:bodyPr wrap="square" rtlCol="0">
            <a:spAutoFit/>
          </a:bodyPr>
          <a:lstStyle/>
          <a:p>
            <a:pPr lvl="1"/>
            <a:r>
              <a:rPr lang="en-US" sz="2800" dirty="0">
                <a:latin typeface="+mj-lt"/>
              </a:rPr>
              <a:t>Academic Learning Center, Level 5 Plan:</a:t>
            </a:r>
          </a:p>
        </p:txBody>
      </p:sp>
    </p:spTree>
    <p:extLst>
      <p:ext uri="{BB962C8B-B14F-4D97-AF65-F5344CB8AC3E}">
        <p14:creationId xmlns:p14="http://schemas.microsoft.com/office/powerpoint/2010/main" val="11971693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86507" y="157307"/>
            <a:ext cx="11218984" cy="1446550"/>
          </a:xfrm>
          <a:prstGeom prst="rect">
            <a:avLst/>
          </a:prstGeom>
          <a:noFill/>
        </p:spPr>
        <p:txBody>
          <a:bodyPr wrap="square" rtlCol="0">
            <a:spAutoFit/>
          </a:bodyPr>
          <a:lstStyle/>
          <a:p>
            <a:pPr algn="ctr" defTabSz="609585"/>
            <a:r>
              <a:rPr lang="en-US" sz="2400" dirty="0">
                <a:solidFill>
                  <a:prstClr val="black"/>
                </a:solidFill>
                <a:latin typeface="+mj-lt"/>
              </a:rPr>
              <a:t>Major Repair and Renovation (MRR) </a:t>
            </a:r>
          </a:p>
          <a:p>
            <a:pPr defTabSz="609585"/>
            <a:r>
              <a:rPr lang="en-US" sz="1600" dirty="0">
                <a:solidFill>
                  <a:prstClr val="black"/>
                </a:solidFill>
                <a:latin typeface="Calibri" panose="020F0502020204030204"/>
              </a:rPr>
              <a:t>Institutions use MRR funding for projects that involve major repair, replacement, or renovation of critical building systems, site components and infrastructure. MRR funding works in conjunction with maintenance and operations (M&amp;O) funding and capital funding (for large or comprehensive renovation projects) to fulfill institutional stewardship responsibilities and protect the State of Georgia’s investment in higher education facilities. – USG system website</a:t>
            </a:r>
            <a:endParaRPr lang="en-US" sz="2400" dirty="0">
              <a:solidFill>
                <a:prstClr val="black"/>
              </a:solidFill>
              <a:latin typeface="Calibri" panose="020F0502020204030204"/>
            </a:endParaRPr>
          </a:p>
        </p:txBody>
      </p:sp>
      <p:sp>
        <p:nvSpPr>
          <p:cNvPr id="2" name="TextBox 1"/>
          <p:cNvSpPr txBox="1"/>
          <p:nvPr/>
        </p:nvSpPr>
        <p:spPr>
          <a:xfrm>
            <a:off x="3830580" y="5842285"/>
            <a:ext cx="4530839" cy="276999"/>
          </a:xfrm>
          <a:prstGeom prst="rect">
            <a:avLst/>
          </a:prstGeom>
          <a:noFill/>
        </p:spPr>
        <p:txBody>
          <a:bodyPr wrap="square" rtlCol="0">
            <a:spAutoFit/>
          </a:bodyPr>
          <a:lstStyle/>
          <a:p>
            <a:pPr algn="ctr" defTabSz="609585"/>
            <a:r>
              <a:rPr lang="en-US" sz="1200" dirty="0">
                <a:solidFill>
                  <a:prstClr val="black">
                    <a:lumMod val="75000"/>
                    <a:lumOff val="25000"/>
                  </a:prstClr>
                </a:solidFill>
                <a:latin typeface="Arial" panose="020B0604020202020204" pitchFamily="34" charset="0"/>
                <a:cs typeface="Arial" panose="020B0604020202020204" pitchFamily="34" charset="0"/>
              </a:rPr>
              <a:t>KSU and SPSU consolidated in Fall 2015 (FY 2016)</a:t>
            </a:r>
          </a:p>
        </p:txBody>
      </p:sp>
      <p:graphicFrame>
        <p:nvGraphicFramePr>
          <p:cNvPr id="7" name="Chart 6"/>
          <p:cNvGraphicFramePr>
            <a:graphicFrameLocks/>
          </p:cNvGraphicFramePr>
          <p:nvPr/>
        </p:nvGraphicFramePr>
        <p:xfrm>
          <a:off x="1892300" y="1787972"/>
          <a:ext cx="8407401" cy="402353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664266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id="{A77A8715-4BDE-4331-9AFD-657D0D0E7A4E}"/>
              </a:ext>
            </a:extLst>
          </p:cNvPr>
          <p:cNvPicPr>
            <a:picLocks noChangeAspect="1"/>
          </p:cNvPicPr>
          <p:nvPr/>
        </p:nvPicPr>
        <p:blipFill rotWithShape="1">
          <a:blip r:embed="rId3">
            <a:extLst>
              <a:ext uri="{28A0092B-C50C-407E-A947-70E740481C1C}">
                <a14:useLocalDpi xmlns:a14="http://schemas.microsoft.com/office/drawing/2010/main" val="0"/>
              </a:ext>
            </a:extLst>
          </a:blip>
          <a:srcRect l="3059" t="8519" r="1911" b="2332"/>
          <a:stretch/>
        </p:blipFill>
        <p:spPr>
          <a:xfrm>
            <a:off x="635001" y="520700"/>
            <a:ext cx="11092928" cy="5765854"/>
          </a:xfrm>
          <a:prstGeom prst="rect">
            <a:avLst/>
          </a:prstGeom>
        </p:spPr>
      </p:pic>
      <p:sp>
        <p:nvSpPr>
          <p:cNvPr id="9" name="TextBox 8"/>
          <p:cNvSpPr txBox="1"/>
          <p:nvPr/>
        </p:nvSpPr>
        <p:spPr>
          <a:xfrm>
            <a:off x="3086100" y="22880"/>
            <a:ext cx="6019800" cy="523220"/>
          </a:xfrm>
          <a:prstGeom prst="rect">
            <a:avLst/>
          </a:prstGeom>
          <a:noFill/>
        </p:spPr>
        <p:txBody>
          <a:bodyPr wrap="square" rtlCol="0">
            <a:spAutoFit/>
          </a:bodyPr>
          <a:lstStyle/>
          <a:p>
            <a:pPr algn="ctr" defTabSz="609585"/>
            <a:r>
              <a:rPr lang="en-US" sz="2800" b="1" dirty="0">
                <a:solidFill>
                  <a:prstClr val="black"/>
                </a:solidFill>
                <a:latin typeface="+mj-lt"/>
              </a:rPr>
              <a:t>PROJECT PROCESS</a:t>
            </a:r>
          </a:p>
        </p:txBody>
      </p:sp>
    </p:spTree>
    <p:extLst>
      <p:ext uri="{BB962C8B-B14F-4D97-AF65-F5344CB8AC3E}">
        <p14:creationId xmlns:p14="http://schemas.microsoft.com/office/powerpoint/2010/main" val="24431990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92CA9C8-9030-4953-A78D-85523E830C35}"/>
              </a:ext>
            </a:extLst>
          </p:cNvPr>
          <p:cNvSpPr txBox="1">
            <a:spLocks/>
          </p:cNvSpPr>
          <p:nvPr/>
        </p:nvSpPr>
        <p:spPr>
          <a:xfrm>
            <a:off x="0" y="144967"/>
            <a:ext cx="12192000" cy="59436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defRPr/>
            </a:pPr>
            <a:r>
              <a:rPr kumimoji="0" lang="en-US" sz="2800" b="0" i="0" u="none" strike="noStrike" kern="1200" cap="none" spc="0" normalizeH="0" baseline="0" noProof="0" dirty="0">
                <a:ln>
                  <a:noFill/>
                </a:ln>
                <a:solidFill>
                  <a:prstClr val="black"/>
                </a:solidFill>
                <a:effectLst/>
                <a:uLnTx/>
                <a:uFillTx/>
                <a:latin typeface="Calibri Light" panose="020F0302020204030204"/>
                <a:ea typeface="+mj-ea"/>
                <a:cs typeface="+mj-cs"/>
              </a:rPr>
              <a:t>Facilities – </a:t>
            </a:r>
            <a:r>
              <a:rPr kumimoji="0" lang="en-US" sz="2800" b="0" i="0" u="none" strike="noStrike" kern="1200" cap="none" spc="0" normalizeH="0" baseline="0" noProof="0" dirty="0" err="1">
                <a:ln>
                  <a:noFill/>
                </a:ln>
                <a:solidFill>
                  <a:prstClr val="black"/>
                </a:solidFill>
                <a:effectLst/>
                <a:uLnTx/>
                <a:uFillTx/>
                <a:latin typeface="Calibri Light" panose="020F0302020204030204"/>
                <a:ea typeface="+mj-ea"/>
                <a:cs typeface="+mj-cs"/>
              </a:rPr>
              <a:t>AiM</a:t>
            </a:r>
            <a:r>
              <a:rPr kumimoji="0" lang="en-US" sz="2800" b="0" i="0" u="none" strike="noStrike" kern="1200" cap="none" spc="0" normalizeH="0" baseline="0" noProof="0" dirty="0">
                <a:ln>
                  <a:noFill/>
                </a:ln>
                <a:solidFill>
                  <a:prstClr val="black"/>
                </a:solidFill>
                <a:effectLst/>
                <a:uLnTx/>
                <a:uFillTx/>
                <a:latin typeface="Calibri Light" panose="020F0302020204030204"/>
                <a:ea typeface="+mj-ea"/>
                <a:cs typeface="+mj-cs"/>
              </a:rPr>
              <a:t> – Work Order System  </a:t>
            </a:r>
            <a:r>
              <a:rPr lang="en-US" sz="2800" dirty="0">
                <a:hlinkClick r:id="rId3"/>
              </a:rPr>
              <a:t>https://aimweb.kennesaw.edu/</a:t>
            </a:r>
            <a:endParaRPr kumimoji="0" lang="en-US" sz="2800" b="0"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pic>
        <p:nvPicPr>
          <p:cNvPr id="6" name="Picture 5">
            <a:extLst>
              <a:ext uri="{FF2B5EF4-FFF2-40B4-BE49-F238E27FC236}">
                <a16:creationId xmlns:a16="http://schemas.microsoft.com/office/drawing/2014/main" id="{59E6BC08-D2D1-452A-A42F-BA8A22DCB18C}"/>
              </a:ext>
            </a:extLst>
          </p:cNvPr>
          <p:cNvPicPr>
            <a:picLocks noChangeAspect="1"/>
          </p:cNvPicPr>
          <p:nvPr/>
        </p:nvPicPr>
        <p:blipFill rotWithShape="1">
          <a:blip r:embed="rId4"/>
          <a:srcRect l="58473" t="10678" r="7385" b="24048"/>
          <a:stretch/>
        </p:blipFill>
        <p:spPr>
          <a:xfrm>
            <a:off x="5918295" y="766300"/>
            <a:ext cx="4411980" cy="2372344"/>
          </a:xfrm>
          <a:prstGeom prst="rect">
            <a:avLst/>
          </a:prstGeom>
        </p:spPr>
      </p:pic>
      <p:pic>
        <p:nvPicPr>
          <p:cNvPr id="7" name="Picture 6">
            <a:extLst>
              <a:ext uri="{FF2B5EF4-FFF2-40B4-BE49-F238E27FC236}">
                <a16:creationId xmlns:a16="http://schemas.microsoft.com/office/drawing/2014/main" id="{806F31F1-CDC0-4F5B-9B53-56719DB319BC}"/>
              </a:ext>
            </a:extLst>
          </p:cNvPr>
          <p:cNvPicPr>
            <a:picLocks noChangeAspect="1"/>
          </p:cNvPicPr>
          <p:nvPr/>
        </p:nvPicPr>
        <p:blipFill rotWithShape="1">
          <a:blip r:embed="rId5"/>
          <a:srcRect l="60621" t="10738" r="10902" b="10704"/>
          <a:stretch/>
        </p:blipFill>
        <p:spPr>
          <a:xfrm>
            <a:off x="6386725" y="3339182"/>
            <a:ext cx="3753562" cy="2912274"/>
          </a:xfrm>
          <a:prstGeom prst="rect">
            <a:avLst/>
          </a:prstGeom>
        </p:spPr>
      </p:pic>
      <p:pic>
        <p:nvPicPr>
          <p:cNvPr id="8" name="Picture 7">
            <a:extLst>
              <a:ext uri="{FF2B5EF4-FFF2-40B4-BE49-F238E27FC236}">
                <a16:creationId xmlns:a16="http://schemas.microsoft.com/office/drawing/2014/main" id="{9AC19166-47FD-4399-9CD1-3E905D8E7503}"/>
              </a:ext>
            </a:extLst>
          </p:cNvPr>
          <p:cNvPicPr>
            <a:picLocks noChangeAspect="1"/>
          </p:cNvPicPr>
          <p:nvPr/>
        </p:nvPicPr>
        <p:blipFill rotWithShape="1">
          <a:blip r:embed="rId6"/>
          <a:srcRect l="52903" t="11249" r="27521" b="4559"/>
          <a:stretch/>
        </p:blipFill>
        <p:spPr>
          <a:xfrm>
            <a:off x="445770" y="670747"/>
            <a:ext cx="4411980" cy="5336871"/>
          </a:xfrm>
          <a:prstGeom prst="rect">
            <a:avLst/>
          </a:prstGeom>
        </p:spPr>
      </p:pic>
      <p:sp>
        <p:nvSpPr>
          <p:cNvPr id="9" name="Rectangle 8">
            <a:extLst>
              <a:ext uri="{FF2B5EF4-FFF2-40B4-BE49-F238E27FC236}">
                <a16:creationId xmlns:a16="http://schemas.microsoft.com/office/drawing/2014/main" id="{3A55E2E4-506B-4C25-93FE-B7D8EA311DDC}"/>
              </a:ext>
            </a:extLst>
          </p:cNvPr>
          <p:cNvSpPr/>
          <p:nvPr/>
        </p:nvSpPr>
        <p:spPr>
          <a:xfrm>
            <a:off x="914400" y="4898173"/>
            <a:ext cx="1187245" cy="16052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923209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8AA7EC64-EE4C-4135-BF59-5031EB12EC89}"/>
              </a:ext>
            </a:extLst>
          </p:cNvPr>
          <p:cNvGraphicFramePr>
            <a:graphicFrameLocks/>
          </p:cNvGraphicFramePr>
          <p:nvPr>
            <p:extLst>
              <p:ext uri="{D42A27DB-BD31-4B8C-83A1-F6EECF244321}">
                <p14:modId xmlns:p14="http://schemas.microsoft.com/office/powerpoint/2010/main" val="1879262511"/>
              </p:ext>
            </p:extLst>
          </p:nvPr>
        </p:nvGraphicFramePr>
        <p:xfrm>
          <a:off x="777240" y="530309"/>
          <a:ext cx="10637520" cy="5467303"/>
        </p:xfrm>
        <a:graphic>
          <a:graphicData uri="http://schemas.openxmlformats.org/drawingml/2006/chart">
            <c:chart xmlns:c="http://schemas.openxmlformats.org/drawingml/2006/chart" xmlns:r="http://schemas.openxmlformats.org/officeDocument/2006/relationships" r:id="rId3"/>
          </a:graphicData>
        </a:graphic>
      </p:graphicFrame>
      <p:sp>
        <p:nvSpPr>
          <p:cNvPr id="5" name="Title 1">
            <a:extLst>
              <a:ext uri="{FF2B5EF4-FFF2-40B4-BE49-F238E27FC236}">
                <a16:creationId xmlns:a16="http://schemas.microsoft.com/office/drawing/2014/main" id="{EA472594-7F4E-43C8-834C-F207C2A9E38F}"/>
              </a:ext>
            </a:extLst>
          </p:cNvPr>
          <p:cNvSpPr txBox="1">
            <a:spLocks/>
          </p:cNvSpPr>
          <p:nvPr/>
        </p:nvSpPr>
        <p:spPr>
          <a:xfrm>
            <a:off x="0" y="0"/>
            <a:ext cx="12192000" cy="59436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Light" panose="020F0302020204030204"/>
                <a:ea typeface="+mj-ea"/>
                <a:cs typeface="+mj-cs"/>
              </a:rPr>
              <a:t>Facilities – Building Information</a:t>
            </a:r>
          </a:p>
        </p:txBody>
      </p:sp>
      <p:sp>
        <p:nvSpPr>
          <p:cNvPr id="2" name="Rectangle 1">
            <a:extLst>
              <a:ext uri="{FF2B5EF4-FFF2-40B4-BE49-F238E27FC236}">
                <a16:creationId xmlns:a16="http://schemas.microsoft.com/office/drawing/2014/main" id="{4572B086-B2D2-4FD9-B86F-6B99451685F4}"/>
              </a:ext>
            </a:extLst>
          </p:cNvPr>
          <p:cNvSpPr/>
          <p:nvPr/>
        </p:nvSpPr>
        <p:spPr>
          <a:xfrm>
            <a:off x="0" y="5997612"/>
            <a:ext cx="7247907" cy="307777"/>
          </a:xfrm>
          <a:prstGeom prst="rect">
            <a:avLst/>
          </a:prstGeom>
        </p:spPr>
        <p:txBody>
          <a:bodyPr wrap="square">
            <a:spAutoFit/>
          </a:bodyPr>
          <a:lstStyle/>
          <a:p>
            <a:r>
              <a:rPr lang="en-US" sz="1400" dirty="0"/>
              <a:t>(Source: Facilities Inventory Data Collection/ USG Data Store, Spring 2019)</a:t>
            </a:r>
          </a:p>
        </p:txBody>
      </p:sp>
    </p:spTree>
    <p:extLst>
      <p:ext uri="{BB962C8B-B14F-4D97-AF65-F5344CB8AC3E}">
        <p14:creationId xmlns:p14="http://schemas.microsoft.com/office/powerpoint/2010/main" val="32160456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3291159875"/>
              </p:ext>
            </p:extLst>
          </p:nvPr>
        </p:nvGraphicFramePr>
        <p:xfrm>
          <a:off x="1358900" y="217225"/>
          <a:ext cx="9576294" cy="5670573"/>
        </p:xfrm>
        <a:graphic>
          <a:graphicData uri="http://schemas.openxmlformats.org/drawingml/2006/table">
            <a:tbl>
              <a:tblPr firstRow="1" firstCol="1" bandRow="1"/>
              <a:tblGrid>
                <a:gridCol w="1057126">
                  <a:extLst>
                    <a:ext uri="{9D8B030D-6E8A-4147-A177-3AD203B41FA5}">
                      <a16:colId xmlns:a16="http://schemas.microsoft.com/office/drawing/2014/main" val="3038346306"/>
                    </a:ext>
                  </a:extLst>
                </a:gridCol>
                <a:gridCol w="3959776">
                  <a:extLst>
                    <a:ext uri="{9D8B030D-6E8A-4147-A177-3AD203B41FA5}">
                      <a16:colId xmlns:a16="http://schemas.microsoft.com/office/drawing/2014/main" val="560584761"/>
                    </a:ext>
                  </a:extLst>
                </a:gridCol>
                <a:gridCol w="1545609">
                  <a:extLst>
                    <a:ext uri="{9D8B030D-6E8A-4147-A177-3AD203B41FA5}">
                      <a16:colId xmlns:a16="http://schemas.microsoft.com/office/drawing/2014/main" val="2765134159"/>
                    </a:ext>
                  </a:extLst>
                </a:gridCol>
                <a:gridCol w="1318529">
                  <a:extLst>
                    <a:ext uri="{9D8B030D-6E8A-4147-A177-3AD203B41FA5}">
                      <a16:colId xmlns:a16="http://schemas.microsoft.com/office/drawing/2014/main" val="566873359"/>
                    </a:ext>
                  </a:extLst>
                </a:gridCol>
                <a:gridCol w="1695254">
                  <a:extLst>
                    <a:ext uri="{9D8B030D-6E8A-4147-A177-3AD203B41FA5}">
                      <a16:colId xmlns:a16="http://schemas.microsoft.com/office/drawing/2014/main" val="1981545552"/>
                    </a:ext>
                  </a:extLst>
                </a:gridCol>
              </a:tblGrid>
              <a:tr h="568729">
                <a:tc gridSpan="5">
                  <a:txBody>
                    <a:bodyPr/>
                    <a:lstStyle/>
                    <a:p>
                      <a:pPr marL="0" marR="0" algn="ctr">
                        <a:lnSpc>
                          <a:spcPct val="107000"/>
                        </a:lnSpc>
                        <a:spcBef>
                          <a:spcPts val="0"/>
                        </a:spcBef>
                        <a:spcAft>
                          <a:spcPts val="0"/>
                        </a:spcAft>
                      </a:pPr>
                      <a:r>
                        <a:rPr lang="en-US" sz="2800" b="1" dirty="0">
                          <a:effectLst/>
                          <a:latin typeface="+mj-lt"/>
                          <a:ea typeface="Calibri" panose="020F0502020204030204" pitchFamily="34" charset="0"/>
                          <a:cs typeface="Times New Roman" panose="02020603050405020304" pitchFamily="18" charset="0"/>
                        </a:rPr>
                        <a:t>GSF (Gross Square Feet) of KSU Space By Space Type</a:t>
                      </a:r>
                    </a:p>
                  </a:txBody>
                  <a:tcPr marL="61385" marR="61385"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73586002"/>
                  </a:ext>
                </a:extLst>
              </a:tr>
              <a:tr h="377960">
                <a:tc>
                  <a:txBody>
                    <a:bodyPr/>
                    <a:lstStyle/>
                    <a:p>
                      <a:pPr marL="0" marR="0" algn="ctr">
                        <a:lnSpc>
                          <a:spcPct val="107000"/>
                        </a:lnSpc>
                        <a:spcBef>
                          <a:spcPts val="0"/>
                        </a:spcBef>
                        <a:spcAft>
                          <a:spcPts val="0"/>
                        </a:spcAft>
                      </a:pPr>
                      <a:r>
                        <a:rPr lang="en-US" sz="1100" b="1" dirty="0">
                          <a:effectLst/>
                          <a:latin typeface="Arial" panose="020B0604020202020204" pitchFamily="34" charset="0"/>
                          <a:ea typeface="Calibri" panose="020F0502020204030204" pitchFamily="34" charset="0"/>
                          <a:cs typeface="Times New Roman" panose="02020603050405020304" pitchFamily="18" charset="0"/>
                        </a:rPr>
                        <a:t>Category</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1385" marR="61385" marT="0"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marL="0" marR="0">
                        <a:lnSpc>
                          <a:spcPct val="107000"/>
                        </a:lnSpc>
                        <a:spcBef>
                          <a:spcPts val="0"/>
                        </a:spcBef>
                        <a:spcAft>
                          <a:spcPts val="0"/>
                        </a:spcAft>
                      </a:pPr>
                      <a:r>
                        <a:rPr lang="en-US" sz="1100" b="1" dirty="0">
                          <a:effectLst/>
                          <a:latin typeface="Arial" panose="020B0604020202020204" pitchFamily="34" charset="0"/>
                          <a:ea typeface="Calibri" panose="020F0502020204030204" pitchFamily="34" charset="0"/>
                          <a:cs typeface="Times New Roman" panose="02020603050405020304" pitchFamily="18" charset="0"/>
                        </a:rPr>
                        <a:t>Type/Use of Space</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1385" marR="6138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marL="0" marR="0" algn="ctr">
                        <a:lnSpc>
                          <a:spcPct val="107000"/>
                        </a:lnSpc>
                        <a:spcBef>
                          <a:spcPts val="0"/>
                        </a:spcBef>
                        <a:spcAft>
                          <a:spcPts val="0"/>
                        </a:spcAft>
                      </a:pPr>
                      <a:r>
                        <a:rPr lang="en-US" sz="1100" b="1" dirty="0">
                          <a:effectLst/>
                          <a:latin typeface="Arial" panose="020B0604020202020204" pitchFamily="34" charset="0"/>
                          <a:ea typeface="Calibri" panose="020F0502020204030204" pitchFamily="34" charset="0"/>
                          <a:cs typeface="Times New Roman" panose="02020603050405020304" pitchFamily="18" charset="0"/>
                        </a:rPr>
                        <a:t>Kennesaw Campus</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1385" marR="6138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marL="0" marR="0" algn="ctr">
                        <a:lnSpc>
                          <a:spcPct val="107000"/>
                        </a:lnSpc>
                        <a:spcBef>
                          <a:spcPts val="0"/>
                        </a:spcBef>
                        <a:spcAft>
                          <a:spcPts val="0"/>
                        </a:spcAft>
                      </a:pPr>
                      <a:r>
                        <a:rPr lang="en-US" sz="1100" b="1" dirty="0">
                          <a:effectLst/>
                          <a:latin typeface="Arial" panose="020B0604020202020204" pitchFamily="34" charset="0"/>
                          <a:ea typeface="Calibri" panose="020F0502020204030204" pitchFamily="34" charset="0"/>
                          <a:cs typeface="Times New Roman" panose="02020603050405020304" pitchFamily="18" charset="0"/>
                        </a:rPr>
                        <a:t>Marietta</a:t>
                      </a:r>
                      <a:br>
                        <a:rPr lang="en-US" sz="1100" b="1" dirty="0">
                          <a:effectLst/>
                          <a:latin typeface="Arial" panose="020B0604020202020204" pitchFamily="34" charset="0"/>
                          <a:ea typeface="Calibri" panose="020F0502020204030204" pitchFamily="34" charset="0"/>
                          <a:cs typeface="Times New Roman" panose="02020603050405020304" pitchFamily="18" charset="0"/>
                        </a:rPr>
                      </a:br>
                      <a:r>
                        <a:rPr lang="en-US" sz="1100" b="1" dirty="0">
                          <a:effectLst/>
                          <a:latin typeface="Arial" panose="020B0604020202020204" pitchFamily="34" charset="0"/>
                          <a:ea typeface="Calibri" panose="020F0502020204030204" pitchFamily="34" charset="0"/>
                          <a:cs typeface="Times New Roman" panose="02020603050405020304" pitchFamily="18" charset="0"/>
                        </a:rPr>
                        <a:t>Campus</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1385" marR="6138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marL="0" marR="0" algn="ctr">
                        <a:lnSpc>
                          <a:spcPct val="107000"/>
                        </a:lnSpc>
                        <a:spcBef>
                          <a:spcPts val="0"/>
                        </a:spcBef>
                        <a:spcAft>
                          <a:spcPts val="0"/>
                        </a:spcAft>
                      </a:pPr>
                      <a:r>
                        <a:rPr lang="en-US" sz="1100" b="1" dirty="0">
                          <a:effectLst/>
                          <a:latin typeface="Arial" panose="020B0604020202020204" pitchFamily="34" charset="0"/>
                          <a:ea typeface="Calibri" panose="020F0502020204030204" pitchFamily="34" charset="0"/>
                          <a:cs typeface="Times New Roman" panose="02020603050405020304" pitchFamily="18" charset="0"/>
                        </a:rPr>
                        <a:t>GSF TOTAL</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1385" marR="61385" marT="0"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1698724844"/>
                  </a:ext>
                </a:extLst>
              </a:tr>
              <a:tr h="393657">
                <a:tc>
                  <a:txBody>
                    <a:bodyPr/>
                    <a:lstStyle/>
                    <a:p>
                      <a:pPr marL="0" marR="0" algn="ctr">
                        <a:lnSpc>
                          <a:spcPct val="107000"/>
                        </a:lnSpc>
                        <a:spcBef>
                          <a:spcPts val="0"/>
                        </a:spcBef>
                        <a:spcAft>
                          <a:spcPts val="0"/>
                        </a:spcAft>
                      </a:pPr>
                      <a:r>
                        <a:rPr lang="en-US" sz="1100">
                          <a:effectLst/>
                          <a:latin typeface="Arial" panose="020B0604020202020204" pitchFamily="34" charset="0"/>
                          <a:ea typeface="Calibri" panose="020F0502020204030204" pitchFamily="34" charset="0"/>
                          <a:cs typeface="Times New Roman" panose="02020603050405020304" pitchFamily="18" charset="0"/>
                        </a:rPr>
                        <a:t>100</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61385" marR="6138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dirty="0">
                          <a:effectLst/>
                          <a:latin typeface="Arial" panose="020B0604020202020204" pitchFamily="34" charset="0"/>
                          <a:ea typeface="Calibri" panose="020F0502020204030204" pitchFamily="34" charset="0"/>
                          <a:cs typeface="Times New Roman" panose="02020603050405020304" pitchFamily="18" charset="0"/>
                        </a:rPr>
                        <a:t>Classrooms + Service</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1385" marR="6138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dirty="0">
                          <a:effectLst/>
                          <a:latin typeface="Arial" panose="020B0604020202020204" pitchFamily="34" charset="0"/>
                          <a:ea typeface="Calibri" panose="020F0502020204030204" pitchFamily="34" charset="0"/>
                          <a:cs typeface="Times New Roman" panose="02020603050405020304" pitchFamily="18" charset="0"/>
                        </a:rPr>
                        <a:t>149,653</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1385" marR="6138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dirty="0">
                          <a:effectLst/>
                          <a:latin typeface="Arial" panose="020B0604020202020204" pitchFamily="34" charset="0"/>
                          <a:ea typeface="Calibri" panose="020F0502020204030204" pitchFamily="34" charset="0"/>
                          <a:cs typeface="Times New Roman" panose="02020603050405020304" pitchFamily="18" charset="0"/>
                        </a:rPr>
                        <a:t>62,160</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1385" marR="6138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dirty="0">
                          <a:effectLst/>
                          <a:latin typeface="Arial" panose="020B0604020202020204" pitchFamily="34" charset="0"/>
                          <a:ea typeface="Calibri" panose="020F0502020204030204" pitchFamily="34" charset="0"/>
                          <a:cs typeface="Times New Roman" panose="02020603050405020304" pitchFamily="18" charset="0"/>
                        </a:rPr>
                        <a:t>211,813</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1385" marR="6138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68580326"/>
                  </a:ext>
                </a:extLst>
              </a:tr>
              <a:tr h="393657">
                <a:tc>
                  <a:txBody>
                    <a:bodyPr/>
                    <a:lstStyle/>
                    <a:p>
                      <a:pPr marL="0" marR="0" algn="ctr">
                        <a:lnSpc>
                          <a:spcPct val="107000"/>
                        </a:lnSpc>
                        <a:spcBef>
                          <a:spcPts val="0"/>
                        </a:spcBef>
                        <a:spcAft>
                          <a:spcPts val="0"/>
                        </a:spcAft>
                      </a:pPr>
                      <a:r>
                        <a:rPr lang="en-US" sz="1100">
                          <a:effectLst/>
                          <a:latin typeface="Arial" panose="020B0604020202020204" pitchFamily="34" charset="0"/>
                          <a:ea typeface="Calibri" panose="020F0502020204030204" pitchFamily="34" charset="0"/>
                          <a:cs typeface="Times New Roman" panose="02020603050405020304" pitchFamily="18" charset="0"/>
                        </a:rPr>
                        <a:t>200</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61385" marR="6138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dirty="0">
                          <a:effectLst/>
                          <a:latin typeface="Arial" panose="020B0604020202020204" pitchFamily="34" charset="0"/>
                          <a:ea typeface="Calibri" panose="020F0502020204030204" pitchFamily="34" charset="0"/>
                          <a:cs typeface="Times New Roman" panose="02020603050405020304" pitchFamily="18" charset="0"/>
                        </a:rPr>
                        <a:t>Discipline Classrooms, Laboratories + Service</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1385" marR="6138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dirty="0">
                          <a:effectLst/>
                          <a:latin typeface="Arial" panose="020B0604020202020204" pitchFamily="34" charset="0"/>
                          <a:ea typeface="Calibri" panose="020F0502020204030204" pitchFamily="34" charset="0"/>
                          <a:cs typeface="Times New Roman" panose="02020603050405020304" pitchFamily="18" charset="0"/>
                        </a:rPr>
                        <a:t>269,764</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1385" marR="6138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dirty="0">
                          <a:effectLst/>
                          <a:latin typeface="Arial" panose="020B0604020202020204" pitchFamily="34" charset="0"/>
                          <a:ea typeface="Calibri" panose="020F0502020204030204" pitchFamily="34" charset="0"/>
                          <a:cs typeface="Times New Roman" panose="02020603050405020304" pitchFamily="18" charset="0"/>
                        </a:rPr>
                        <a:t>181,509</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1385" marR="6138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dirty="0">
                          <a:effectLst/>
                          <a:latin typeface="Arial" panose="020B0604020202020204" pitchFamily="34" charset="0"/>
                          <a:ea typeface="Calibri" panose="020F0502020204030204" pitchFamily="34" charset="0"/>
                          <a:cs typeface="Times New Roman" panose="02020603050405020304" pitchFamily="18" charset="0"/>
                        </a:rPr>
                        <a:t>451,273</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1385" marR="6138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34061267"/>
                  </a:ext>
                </a:extLst>
              </a:tr>
              <a:tr h="393657">
                <a:tc>
                  <a:txBody>
                    <a:bodyPr/>
                    <a:lstStyle/>
                    <a:p>
                      <a:pPr marL="0" marR="0" algn="ctr">
                        <a:lnSpc>
                          <a:spcPct val="107000"/>
                        </a:lnSpc>
                        <a:spcBef>
                          <a:spcPts val="0"/>
                        </a:spcBef>
                        <a:spcAft>
                          <a:spcPts val="0"/>
                        </a:spcAft>
                      </a:pPr>
                      <a:r>
                        <a:rPr lang="en-US" sz="1100">
                          <a:effectLst/>
                          <a:latin typeface="Arial" panose="020B0604020202020204" pitchFamily="34" charset="0"/>
                          <a:ea typeface="Calibri" panose="020F0502020204030204" pitchFamily="34" charset="0"/>
                          <a:cs typeface="Times New Roman" panose="02020603050405020304" pitchFamily="18" charset="0"/>
                        </a:rPr>
                        <a:t>300</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61385" marR="6138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effectLst/>
                          <a:latin typeface="Arial" panose="020B0604020202020204" pitchFamily="34" charset="0"/>
                          <a:ea typeface="Calibri" panose="020F0502020204030204" pitchFamily="34" charset="0"/>
                          <a:cs typeface="Times New Roman" panose="02020603050405020304" pitchFamily="18" charset="0"/>
                        </a:rPr>
                        <a:t>Office (includes Administrative areas and conference rooms)</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61385" marR="6138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dirty="0">
                          <a:effectLst/>
                          <a:latin typeface="Arial" panose="020B0604020202020204" pitchFamily="34" charset="0"/>
                          <a:ea typeface="Calibri" panose="020F0502020204030204" pitchFamily="34" charset="0"/>
                          <a:cs typeface="Times New Roman" panose="02020603050405020304" pitchFamily="18" charset="0"/>
                        </a:rPr>
                        <a:t>578,396</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1385" marR="6138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dirty="0">
                          <a:effectLst/>
                          <a:latin typeface="Arial" panose="020B0604020202020204" pitchFamily="34" charset="0"/>
                          <a:ea typeface="Calibri" panose="020F0502020204030204" pitchFamily="34" charset="0"/>
                          <a:cs typeface="Times New Roman" panose="02020603050405020304" pitchFamily="18" charset="0"/>
                        </a:rPr>
                        <a:t>152,107</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1385" marR="6138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dirty="0">
                          <a:effectLst/>
                          <a:latin typeface="Arial" panose="020B0604020202020204" pitchFamily="34" charset="0"/>
                          <a:ea typeface="Calibri" panose="020F0502020204030204" pitchFamily="34" charset="0"/>
                          <a:cs typeface="Times New Roman" panose="02020603050405020304" pitchFamily="18" charset="0"/>
                        </a:rPr>
                        <a:t>730,503</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1385" marR="6138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6161343"/>
                  </a:ext>
                </a:extLst>
              </a:tr>
              <a:tr h="393657">
                <a:tc>
                  <a:txBody>
                    <a:bodyPr/>
                    <a:lstStyle/>
                    <a:p>
                      <a:pPr marL="0" marR="0" algn="ctr">
                        <a:lnSpc>
                          <a:spcPct val="107000"/>
                        </a:lnSpc>
                        <a:spcBef>
                          <a:spcPts val="0"/>
                        </a:spcBef>
                        <a:spcAft>
                          <a:spcPts val="0"/>
                        </a:spcAft>
                      </a:pPr>
                      <a:r>
                        <a:rPr lang="en-US" sz="1100">
                          <a:effectLst/>
                          <a:latin typeface="Arial" panose="020B0604020202020204" pitchFamily="34" charset="0"/>
                          <a:ea typeface="Calibri" panose="020F0502020204030204" pitchFamily="34" charset="0"/>
                          <a:cs typeface="Times New Roman" panose="02020603050405020304" pitchFamily="18" charset="0"/>
                        </a:rPr>
                        <a:t>400</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61385" marR="6138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effectLst/>
                          <a:latin typeface="Arial" panose="020B0604020202020204" pitchFamily="34" charset="0"/>
                          <a:ea typeface="Calibri" panose="020F0502020204030204" pitchFamily="34" charset="0"/>
                          <a:cs typeface="Times New Roman" panose="02020603050405020304" pitchFamily="18" charset="0"/>
                        </a:rPr>
                        <a:t>Library and Study Space</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61385" marR="6138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dirty="0">
                          <a:effectLst/>
                          <a:latin typeface="Arial" panose="020B0604020202020204" pitchFamily="34" charset="0"/>
                          <a:ea typeface="Calibri" panose="020F0502020204030204" pitchFamily="34" charset="0"/>
                          <a:cs typeface="Times New Roman" panose="02020603050405020304" pitchFamily="18" charset="0"/>
                        </a:rPr>
                        <a:t>73,026</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1385" marR="6138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dirty="0">
                          <a:effectLst/>
                          <a:latin typeface="Arial" panose="020B0604020202020204" pitchFamily="34" charset="0"/>
                          <a:ea typeface="Calibri" panose="020F0502020204030204" pitchFamily="34" charset="0"/>
                          <a:cs typeface="Times New Roman" panose="02020603050405020304" pitchFamily="18" charset="0"/>
                        </a:rPr>
                        <a:t>45,742</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1385" marR="6138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dirty="0">
                          <a:effectLst/>
                          <a:latin typeface="Arial" panose="020B0604020202020204" pitchFamily="34" charset="0"/>
                          <a:ea typeface="Calibri" panose="020F0502020204030204" pitchFamily="34" charset="0"/>
                          <a:cs typeface="Times New Roman" panose="02020603050405020304" pitchFamily="18" charset="0"/>
                        </a:rPr>
                        <a:t>118,768</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1385" marR="6138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61677198"/>
                  </a:ext>
                </a:extLst>
              </a:tr>
              <a:tr h="393657">
                <a:tc>
                  <a:txBody>
                    <a:bodyPr/>
                    <a:lstStyle/>
                    <a:p>
                      <a:pPr marL="0" marR="0" algn="ctr">
                        <a:lnSpc>
                          <a:spcPct val="107000"/>
                        </a:lnSpc>
                        <a:spcBef>
                          <a:spcPts val="0"/>
                        </a:spcBef>
                        <a:spcAft>
                          <a:spcPts val="0"/>
                        </a:spcAft>
                      </a:pPr>
                      <a:r>
                        <a:rPr lang="en-US" sz="1100">
                          <a:effectLst/>
                          <a:latin typeface="Arial" panose="020B0604020202020204" pitchFamily="34" charset="0"/>
                          <a:ea typeface="Calibri" panose="020F0502020204030204" pitchFamily="34" charset="0"/>
                          <a:cs typeface="Times New Roman" panose="02020603050405020304" pitchFamily="18" charset="0"/>
                        </a:rPr>
                        <a:t>500</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61385" marR="6138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effectLst/>
                          <a:latin typeface="Arial" panose="020B0604020202020204" pitchFamily="34" charset="0"/>
                          <a:ea typeface="Calibri" panose="020F0502020204030204" pitchFamily="34" charset="0"/>
                          <a:cs typeface="Times New Roman" panose="02020603050405020304" pitchFamily="18" charset="0"/>
                        </a:rPr>
                        <a:t>Special Use</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61385" marR="6138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dirty="0">
                          <a:effectLst/>
                          <a:latin typeface="Arial" panose="020B0604020202020204" pitchFamily="34" charset="0"/>
                          <a:ea typeface="Calibri" panose="020F0502020204030204" pitchFamily="34" charset="0"/>
                          <a:cs typeface="Times New Roman" panose="02020603050405020304" pitchFamily="18" charset="0"/>
                        </a:rPr>
                        <a:t>263,624</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1385" marR="6138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dirty="0">
                          <a:effectLst/>
                          <a:latin typeface="Arial" panose="020B0604020202020204" pitchFamily="34" charset="0"/>
                          <a:ea typeface="Calibri" panose="020F0502020204030204" pitchFamily="34" charset="0"/>
                          <a:cs typeface="Times New Roman" panose="02020603050405020304" pitchFamily="18" charset="0"/>
                        </a:rPr>
                        <a:t>55,489</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1385" marR="6138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dirty="0">
                          <a:effectLst/>
                          <a:latin typeface="Arial" panose="020B0604020202020204" pitchFamily="34" charset="0"/>
                          <a:ea typeface="Calibri" panose="020F0502020204030204" pitchFamily="34" charset="0"/>
                          <a:cs typeface="Times New Roman" panose="02020603050405020304" pitchFamily="18" charset="0"/>
                        </a:rPr>
                        <a:t>319,113</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1385" marR="6138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65080003"/>
                  </a:ext>
                </a:extLst>
              </a:tr>
              <a:tr h="393657">
                <a:tc>
                  <a:txBody>
                    <a:bodyPr/>
                    <a:lstStyle/>
                    <a:p>
                      <a:pPr marL="0" marR="0" algn="ctr">
                        <a:lnSpc>
                          <a:spcPct val="107000"/>
                        </a:lnSpc>
                        <a:spcBef>
                          <a:spcPts val="0"/>
                        </a:spcBef>
                        <a:spcAft>
                          <a:spcPts val="0"/>
                        </a:spcAft>
                      </a:pPr>
                      <a:r>
                        <a:rPr lang="en-US" sz="1100">
                          <a:effectLst/>
                          <a:latin typeface="Arial" panose="020B0604020202020204" pitchFamily="34" charset="0"/>
                          <a:ea typeface="Calibri" panose="020F0502020204030204" pitchFamily="34" charset="0"/>
                          <a:cs typeface="Times New Roman" panose="02020603050405020304" pitchFamily="18" charset="0"/>
                        </a:rPr>
                        <a:t>600</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61385" marR="6138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effectLst/>
                          <a:latin typeface="Arial" panose="020B0604020202020204" pitchFamily="34" charset="0"/>
                          <a:ea typeface="Calibri" panose="020F0502020204030204" pitchFamily="34" charset="0"/>
                          <a:cs typeface="Times New Roman" panose="02020603050405020304" pitchFamily="18" charset="0"/>
                        </a:rPr>
                        <a:t>General Use</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61385" marR="6138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dirty="0">
                          <a:effectLst/>
                          <a:latin typeface="Arial" panose="020B0604020202020204" pitchFamily="34" charset="0"/>
                          <a:ea typeface="Calibri" panose="020F0502020204030204" pitchFamily="34" charset="0"/>
                          <a:cs typeface="Times New Roman" panose="02020603050405020304" pitchFamily="18" charset="0"/>
                        </a:rPr>
                        <a:t>155,297</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1385" marR="6138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dirty="0">
                          <a:effectLst/>
                          <a:latin typeface="Arial" panose="020B0604020202020204" pitchFamily="34" charset="0"/>
                          <a:ea typeface="Calibri" panose="020F0502020204030204" pitchFamily="34" charset="0"/>
                          <a:cs typeface="Times New Roman" panose="02020603050405020304" pitchFamily="18" charset="0"/>
                        </a:rPr>
                        <a:t>84,152</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1385" marR="6138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dirty="0">
                          <a:effectLst/>
                          <a:latin typeface="Arial" panose="020B0604020202020204" pitchFamily="34" charset="0"/>
                          <a:ea typeface="Calibri" panose="020F0502020204030204" pitchFamily="34" charset="0"/>
                          <a:cs typeface="Times New Roman" panose="02020603050405020304" pitchFamily="18" charset="0"/>
                        </a:rPr>
                        <a:t>239,449</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1385" marR="6138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74091215"/>
                  </a:ext>
                </a:extLst>
              </a:tr>
              <a:tr h="393657">
                <a:tc>
                  <a:txBody>
                    <a:bodyPr/>
                    <a:lstStyle/>
                    <a:p>
                      <a:pPr marL="0" marR="0" algn="ctr">
                        <a:lnSpc>
                          <a:spcPct val="107000"/>
                        </a:lnSpc>
                        <a:spcBef>
                          <a:spcPts val="0"/>
                        </a:spcBef>
                        <a:spcAft>
                          <a:spcPts val="0"/>
                        </a:spcAft>
                      </a:pPr>
                      <a:r>
                        <a:rPr lang="en-US" sz="1100">
                          <a:effectLst/>
                          <a:latin typeface="Arial" panose="020B0604020202020204" pitchFamily="34" charset="0"/>
                          <a:ea typeface="Calibri" panose="020F0502020204030204" pitchFamily="34" charset="0"/>
                          <a:cs typeface="Times New Roman" panose="02020603050405020304" pitchFamily="18" charset="0"/>
                        </a:rPr>
                        <a:t>700</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61385" marR="6138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effectLst/>
                          <a:latin typeface="Arial" panose="020B0604020202020204" pitchFamily="34" charset="0"/>
                          <a:ea typeface="Calibri" panose="020F0502020204030204" pitchFamily="34" charset="0"/>
                          <a:cs typeface="Times New Roman" panose="02020603050405020304" pitchFamily="18" charset="0"/>
                        </a:rPr>
                        <a:t>Support (</a:t>
                      </a:r>
                      <a:r>
                        <a:rPr lang="en-US" sz="1100" i="1">
                          <a:effectLst/>
                          <a:latin typeface="Arial" panose="020B0604020202020204" pitchFamily="34" charset="0"/>
                          <a:ea typeface="Calibri" panose="020F0502020204030204" pitchFamily="34" charset="0"/>
                          <a:cs typeface="Times New Roman" panose="02020603050405020304" pitchFamily="18" charset="0"/>
                        </a:rPr>
                        <a:t>does not include parking decks)</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61385" marR="6138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dirty="0">
                          <a:effectLst/>
                          <a:latin typeface="Arial" panose="020B0604020202020204" pitchFamily="34" charset="0"/>
                          <a:ea typeface="Calibri" panose="020F0502020204030204" pitchFamily="34" charset="0"/>
                          <a:cs typeface="Times New Roman" panose="02020603050405020304" pitchFamily="18" charset="0"/>
                        </a:rPr>
                        <a:t>63,252</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1385" marR="6138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dirty="0">
                          <a:effectLst/>
                          <a:latin typeface="Arial" panose="020B0604020202020204" pitchFamily="34" charset="0"/>
                          <a:ea typeface="Calibri" panose="020F0502020204030204" pitchFamily="34" charset="0"/>
                          <a:cs typeface="Times New Roman" panose="02020603050405020304" pitchFamily="18" charset="0"/>
                        </a:rPr>
                        <a:t>29,974</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1385" marR="6138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dirty="0">
                          <a:effectLst/>
                          <a:latin typeface="Arial" panose="020B0604020202020204" pitchFamily="34" charset="0"/>
                          <a:ea typeface="Calibri" panose="020F0502020204030204" pitchFamily="34" charset="0"/>
                          <a:cs typeface="Times New Roman" panose="02020603050405020304" pitchFamily="18" charset="0"/>
                        </a:rPr>
                        <a:t>97,858</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1385" marR="6138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42215014"/>
                  </a:ext>
                </a:extLst>
              </a:tr>
              <a:tr h="393657">
                <a:tc>
                  <a:txBody>
                    <a:bodyPr/>
                    <a:lstStyle/>
                    <a:p>
                      <a:pPr marL="0" marR="0" algn="ctr">
                        <a:lnSpc>
                          <a:spcPct val="107000"/>
                        </a:lnSpc>
                        <a:spcBef>
                          <a:spcPts val="0"/>
                        </a:spcBef>
                        <a:spcAft>
                          <a:spcPts val="0"/>
                        </a:spcAft>
                      </a:pPr>
                      <a:r>
                        <a:rPr lang="en-US" sz="1100">
                          <a:effectLst/>
                          <a:latin typeface="Arial" panose="020B0604020202020204" pitchFamily="34" charset="0"/>
                          <a:ea typeface="Calibri" panose="020F0502020204030204" pitchFamily="34" charset="0"/>
                          <a:cs typeface="Times New Roman" panose="02020603050405020304" pitchFamily="18" charset="0"/>
                        </a:rPr>
                        <a:t>800</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61385" marR="6138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dirty="0">
                          <a:effectLst/>
                          <a:latin typeface="Arial" panose="020B0604020202020204" pitchFamily="34" charset="0"/>
                          <a:ea typeface="Calibri" panose="020F0502020204030204" pitchFamily="34" charset="0"/>
                          <a:cs typeface="Times New Roman" panose="02020603050405020304" pitchFamily="18" charset="0"/>
                        </a:rPr>
                        <a:t>Health Care</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1385" marR="6138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dirty="0">
                          <a:effectLst/>
                          <a:latin typeface="Arial" panose="020B0604020202020204" pitchFamily="34" charset="0"/>
                          <a:ea typeface="Calibri" panose="020F0502020204030204" pitchFamily="34" charset="0"/>
                          <a:cs typeface="Times New Roman" panose="02020603050405020304" pitchFamily="18" charset="0"/>
                        </a:rPr>
                        <a:t>2,998</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1385" marR="6138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dirty="0">
                          <a:effectLst/>
                          <a:latin typeface="Arial" panose="020B0604020202020204" pitchFamily="34" charset="0"/>
                          <a:ea typeface="Calibri" panose="020F0502020204030204" pitchFamily="34" charset="0"/>
                          <a:cs typeface="Times New Roman" panose="02020603050405020304" pitchFamily="18" charset="0"/>
                        </a:rPr>
                        <a:t>759</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1385" marR="6138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dirty="0">
                          <a:effectLst/>
                          <a:latin typeface="Arial" panose="020B0604020202020204" pitchFamily="34" charset="0"/>
                          <a:ea typeface="Calibri" panose="020F0502020204030204" pitchFamily="34" charset="0"/>
                          <a:cs typeface="Times New Roman" panose="02020603050405020304" pitchFamily="18" charset="0"/>
                        </a:rPr>
                        <a:t>3,757</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1385" marR="6138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67625721"/>
                  </a:ext>
                </a:extLst>
              </a:tr>
              <a:tr h="393657">
                <a:tc>
                  <a:txBody>
                    <a:bodyPr/>
                    <a:lstStyle/>
                    <a:p>
                      <a:pPr marL="0" marR="0" algn="ctr">
                        <a:lnSpc>
                          <a:spcPct val="107000"/>
                        </a:lnSpc>
                        <a:spcBef>
                          <a:spcPts val="0"/>
                        </a:spcBef>
                        <a:spcAft>
                          <a:spcPts val="0"/>
                        </a:spcAft>
                      </a:pPr>
                      <a:r>
                        <a:rPr lang="en-US" sz="1100" dirty="0">
                          <a:effectLst/>
                          <a:latin typeface="Arial" panose="020B0604020202020204" pitchFamily="34" charset="0"/>
                          <a:ea typeface="Calibri" panose="020F0502020204030204" pitchFamily="34" charset="0"/>
                          <a:cs typeface="Times New Roman" panose="02020603050405020304" pitchFamily="18" charset="0"/>
                        </a:rPr>
                        <a:t>900</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1385" marR="6138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dirty="0">
                          <a:effectLst/>
                          <a:latin typeface="Arial" panose="020B0604020202020204" pitchFamily="34" charset="0"/>
                          <a:ea typeface="Calibri" panose="020F0502020204030204" pitchFamily="34" charset="0"/>
                          <a:cs typeface="Times New Roman" panose="02020603050405020304" pitchFamily="18" charset="0"/>
                        </a:rPr>
                        <a:t>Residential/Student Housing</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1385" marR="6138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dirty="0">
                          <a:effectLst/>
                          <a:latin typeface="Arial" panose="020B0604020202020204" pitchFamily="34" charset="0"/>
                          <a:ea typeface="Calibri" panose="020F0502020204030204" pitchFamily="34" charset="0"/>
                          <a:cs typeface="Times New Roman" panose="02020603050405020304" pitchFamily="18" charset="0"/>
                        </a:rPr>
                        <a:t>1,358,449</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1385" marR="6138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dirty="0">
                          <a:effectLst/>
                          <a:latin typeface="Arial" panose="020B0604020202020204" pitchFamily="34" charset="0"/>
                          <a:ea typeface="Calibri" panose="020F0502020204030204" pitchFamily="34" charset="0"/>
                          <a:cs typeface="Times New Roman" panose="02020603050405020304" pitchFamily="18" charset="0"/>
                        </a:rPr>
                        <a:t>419,199</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1385" marR="6138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dirty="0">
                          <a:effectLst/>
                          <a:latin typeface="Arial" panose="020B0604020202020204" pitchFamily="34" charset="0"/>
                          <a:ea typeface="Calibri" panose="020F0502020204030204" pitchFamily="34" charset="0"/>
                          <a:cs typeface="Times New Roman" panose="02020603050405020304" pitchFamily="18" charset="0"/>
                        </a:rPr>
                        <a:t>1,777,648</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1385" marR="6138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13979234"/>
                  </a:ext>
                </a:extLst>
              </a:tr>
              <a:tr h="393657">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100" dirty="0">
                          <a:effectLst/>
                          <a:latin typeface="Arial" panose="020B0604020202020204" pitchFamily="34" charset="0"/>
                          <a:ea typeface="Calibri" panose="020F0502020204030204" pitchFamily="34" charset="0"/>
                          <a:cs typeface="Times New Roman" panose="02020603050405020304" pitchFamily="18" charset="0"/>
                        </a:rPr>
                        <a:t>000</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1385" marR="6138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dirty="0">
                          <a:effectLst/>
                          <a:latin typeface="Arial" panose="020B0604020202020204" pitchFamily="34" charset="0"/>
                          <a:ea typeface="Calibri" panose="020F0502020204030204" pitchFamily="34" charset="0"/>
                          <a:cs typeface="Arial" panose="020B0604020202020204" pitchFamily="34" charset="0"/>
                        </a:rPr>
                        <a:t>Unassignable (Mechanical/Utilities, Circulation, Restrooms)</a:t>
                      </a:r>
                    </a:p>
                  </a:txBody>
                  <a:tcPr marL="61385" marR="6138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dirty="0">
                          <a:effectLst/>
                          <a:latin typeface="Arial" panose="020B0604020202020204" pitchFamily="34" charset="0"/>
                          <a:ea typeface="Calibri" panose="020F0502020204030204" pitchFamily="34" charset="0"/>
                          <a:cs typeface="Arial" panose="020B0604020202020204" pitchFamily="34" charset="0"/>
                        </a:rPr>
                        <a:t>1,179,936</a:t>
                      </a:r>
                    </a:p>
                  </a:txBody>
                  <a:tcPr marL="61385" marR="6138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dirty="0">
                          <a:effectLst/>
                          <a:latin typeface="Arial" panose="020B0604020202020204" pitchFamily="34" charset="0"/>
                          <a:ea typeface="Calibri" panose="020F0502020204030204" pitchFamily="34" charset="0"/>
                          <a:cs typeface="Arial" panose="020B0604020202020204" pitchFamily="34" charset="0"/>
                        </a:rPr>
                        <a:t>500,391</a:t>
                      </a:r>
                    </a:p>
                  </a:txBody>
                  <a:tcPr marL="61385" marR="6138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dirty="0">
                          <a:effectLst/>
                          <a:latin typeface="Arial" panose="020B0604020202020204" pitchFamily="34" charset="0"/>
                          <a:ea typeface="Calibri" panose="020F0502020204030204" pitchFamily="34" charset="0"/>
                          <a:cs typeface="Arial" panose="020B0604020202020204" pitchFamily="34" charset="0"/>
                        </a:rPr>
                        <a:t>1,680,327</a:t>
                      </a:r>
                    </a:p>
                  </a:txBody>
                  <a:tcPr marL="61385" marR="6138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10072819"/>
                  </a:ext>
                </a:extLst>
              </a:tr>
              <a:tr h="393657">
                <a:tc>
                  <a:txBody>
                    <a:bodyPr/>
                    <a:lstStyle/>
                    <a:p>
                      <a:pPr marL="0" marR="0" algn="ctr">
                        <a:lnSpc>
                          <a:spcPct val="107000"/>
                        </a:lnSpc>
                        <a:spcBef>
                          <a:spcPts val="0"/>
                        </a:spcBef>
                        <a:spcAft>
                          <a:spcPts val="0"/>
                        </a:spcAft>
                      </a:pPr>
                      <a:r>
                        <a:rPr lang="en-US" sz="1100" dirty="0">
                          <a:effectLst/>
                          <a:latin typeface="Arial" panose="020B0604020202020204" pitchFamily="34" charset="0"/>
                          <a:ea typeface="Calibri" panose="020F0502020204030204" pitchFamily="34" charset="0"/>
                          <a:cs typeface="Arial" panose="020B0604020202020204" pitchFamily="34" charset="0"/>
                        </a:rPr>
                        <a:t>700</a:t>
                      </a:r>
                    </a:p>
                  </a:txBody>
                  <a:tcPr marL="61385" marR="6138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dirty="0">
                          <a:effectLst/>
                          <a:latin typeface="Arial" panose="020B0604020202020204" pitchFamily="34" charset="0"/>
                          <a:ea typeface="Calibri" panose="020F0502020204030204" pitchFamily="34" charset="0"/>
                          <a:cs typeface="Arial" panose="020B0604020202020204" pitchFamily="34" charset="0"/>
                        </a:rPr>
                        <a:t>Parking Decks</a:t>
                      </a:r>
                    </a:p>
                  </a:txBody>
                  <a:tcPr marL="61385" marR="6138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dirty="0">
                          <a:effectLst/>
                          <a:latin typeface="Arial" panose="020B0604020202020204" pitchFamily="34" charset="0"/>
                          <a:ea typeface="Calibri" panose="020F0502020204030204" pitchFamily="34" charset="0"/>
                          <a:cs typeface="Arial" panose="020B0604020202020204" pitchFamily="34" charset="0"/>
                        </a:rPr>
                        <a:t>2,089,678</a:t>
                      </a:r>
                    </a:p>
                  </a:txBody>
                  <a:tcPr marL="61385" marR="6138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dirty="0">
                          <a:effectLst/>
                          <a:latin typeface="Arial" panose="020B0604020202020204" pitchFamily="34" charset="0"/>
                          <a:ea typeface="Calibri" panose="020F0502020204030204" pitchFamily="34" charset="0"/>
                          <a:cs typeface="Arial" panose="020B0604020202020204" pitchFamily="34" charset="0"/>
                        </a:rPr>
                        <a:t>273,280</a:t>
                      </a:r>
                    </a:p>
                  </a:txBody>
                  <a:tcPr marL="61385" marR="6138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dirty="0">
                          <a:effectLst/>
                          <a:latin typeface="Arial" panose="020B0604020202020204" pitchFamily="34" charset="0"/>
                          <a:ea typeface="Calibri" panose="020F0502020204030204" pitchFamily="34" charset="0"/>
                          <a:cs typeface="Arial" panose="020B0604020202020204" pitchFamily="34" charset="0"/>
                        </a:rPr>
                        <a:t>2,362,958</a:t>
                      </a:r>
                    </a:p>
                  </a:txBody>
                  <a:tcPr marL="61385" marR="6138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24195881"/>
                  </a:ext>
                </a:extLst>
              </a:tr>
              <a:tr h="393657">
                <a:tc>
                  <a:txBody>
                    <a:bodyPr/>
                    <a:lstStyle/>
                    <a:p>
                      <a:pPr>
                        <a:lnSpc>
                          <a:spcPct val="107000"/>
                        </a:lnSpc>
                      </a:pPr>
                      <a:endParaRPr lang="en-US" sz="900">
                        <a:effectLst/>
                        <a:latin typeface="Calibri" panose="020F0502020204030204" pitchFamily="34" charset="0"/>
                        <a:cs typeface="Times New Roman" panose="02020603050405020304" pitchFamily="18" charset="0"/>
                      </a:endParaRPr>
                    </a:p>
                  </a:txBody>
                  <a:tcPr marL="61385" marR="6138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dirty="0">
                          <a:effectLst/>
                          <a:latin typeface="Arial" panose="020B0604020202020204" pitchFamily="34" charset="0"/>
                          <a:ea typeface="Calibri" panose="020F0502020204030204" pitchFamily="34" charset="0"/>
                          <a:cs typeface="Times New Roman" panose="02020603050405020304" pitchFamily="18" charset="0"/>
                        </a:rPr>
                        <a:t>TOTAL SF</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1385" marR="6138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dirty="0">
                          <a:effectLst/>
                          <a:latin typeface="Arial" panose="020B0604020202020204" pitchFamily="34" charset="0"/>
                          <a:ea typeface="Calibri" panose="020F0502020204030204" pitchFamily="34" charset="0"/>
                          <a:cs typeface="Times New Roman" panose="02020603050405020304" pitchFamily="18" charset="0"/>
                        </a:rPr>
                        <a:t>2,919091</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1385" marR="6138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dirty="0">
                          <a:effectLst/>
                          <a:latin typeface="Arial" panose="020B0604020202020204" pitchFamily="34" charset="0"/>
                          <a:ea typeface="Calibri" panose="020F0502020204030204" pitchFamily="34" charset="0"/>
                          <a:cs typeface="Times New Roman" panose="02020603050405020304" pitchFamily="18" charset="0"/>
                        </a:rPr>
                        <a:t>1,031,091</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1385" marR="6138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dirty="0">
                          <a:effectLst/>
                          <a:latin typeface="Arial" panose="020B0604020202020204" pitchFamily="34" charset="0"/>
                          <a:ea typeface="Calibri" panose="020F0502020204030204" pitchFamily="34" charset="0"/>
                          <a:cs typeface="Times New Roman" panose="02020603050405020304" pitchFamily="18" charset="0"/>
                        </a:rPr>
                        <a:t>7,993,467</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1385" marR="6138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51281648"/>
                  </a:ext>
                </a:extLst>
              </a:tr>
            </a:tbl>
          </a:graphicData>
        </a:graphic>
      </p:graphicFrame>
      <p:sp>
        <p:nvSpPr>
          <p:cNvPr id="2" name="Rectangle 1">
            <a:extLst>
              <a:ext uri="{FF2B5EF4-FFF2-40B4-BE49-F238E27FC236}">
                <a16:creationId xmlns:a16="http://schemas.microsoft.com/office/drawing/2014/main" id="{3618277F-1E26-4E8E-8766-CA3E78B794DA}"/>
              </a:ext>
            </a:extLst>
          </p:cNvPr>
          <p:cNvSpPr/>
          <p:nvPr/>
        </p:nvSpPr>
        <p:spPr>
          <a:xfrm>
            <a:off x="0" y="5994987"/>
            <a:ext cx="10104814" cy="307777"/>
          </a:xfrm>
          <a:prstGeom prst="rect">
            <a:avLst/>
          </a:prstGeom>
        </p:spPr>
        <p:txBody>
          <a:bodyPr wrap="square">
            <a:spAutoFit/>
          </a:bodyPr>
          <a:lstStyle/>
          <a:p>
            <a:r>
              <a:rPr lang="en-US" sz="1400" dirty="0"/>
              <a:t>(Source: Facilities Inventory Data Collection/ USG Data Store, Spring 2019)</a:t>
            </a:r>
          </a:p>
        </p:txBody>
      </p:sp>
    </p:spTree>
    <p:extLst>
      <p:ext uri="{BB962C8B-B14F-4D97-AF65-F5344CB8AC3E}">
        <p14:creationId xmlns:p14="http://schemas.microsoft.com/office/powerpoint/2010/main" val="25080156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675037133"/>
              </p:ext>
            </p:extLst>
          </p:nvPr>
        </p:nvGraphicFramePr>
        <p:xfrm>
          <a:off x="1132764" y="930733"/>
          <a:ext cx="10405520" cy="4394583"/>
        </p:xfrm>
        <a:graphic>
          <a:graphicData uri="http://schemas.openxmlformats.org/drawingml/2006/table">
            <a:tbl>
              <a:tblPr firstRow="1" firstCol="1" bandRow="1"/>
              <a:tblGrid>
                <a:gridCol w="1151063">
                  <a:extLst>
                    <a:ext uri="{9D8B030D-6E8A-4147-A177-3AD203B41FA5}">
                      <a16:colId xmlns:a16="http://schemas.microsoft.com/office/drawing/2014/main" val="2094912163"/>
                    </a:ext>
                  </a:extLst>
                </a:gridCol>
                <a:gridCol w="2580004">
                  <a:extLst>
                    <a:ext uri="{9D8B030D-6E8A-4147-A177-3AD203B41FA5}">
                      <a16:colId xmlns:a16="http://schemas.microsoft.com/office/drawing/2014/main" val="2499360318"/>
                    </a:ext>
                  </a:extLst>
                </a:gridCol>
                <a:gridCol w="1603459">
                  <a:extLst>
                    <a:ext uri="{9D8B030D-6E8A-4147-A177-3AD203B41FA5}">
                      <a16:colId xmlns:a16="http://schemas.microsoft.com/office/drawing/2014/main" val="2020824850"/>
                    </a:ext>
                  </a:extLst>
                </a:gridCol>
                <a:gridCol w="2233298">
                  <a:extLst>
                    <a:ext uri="{9D8B030D-6E8A-4147-A177-3AD203B41FA5}">
                      <a16:colId xmlns:a16="http://schemas.microsoft.com/office/drawing/2014/main" val="2663408405"/>
                    </a:ext>
                  </a:extLst>
                </a:gridCol>
                <a:gridCol w="2837696">
                  <a:extLst>
                    <a:ext uri="{9D8B030D-6E8A-4147-A177-3AD203B41FA5}">
                      <a16:colId xmlns:a16="http://schemas.microsoft.com/office/drawing/2014/main" val="3910149694"/>
                    </a:ext>
                  </a:extLst>
                </a:gridCol>
              </a:tblGrid>
              <a:tr h="549151">
                <a:tc>
                  <a:txBody>
                    <a:bodyPr/>
                    <a:lstStyle/>
                    <a:p>
                      <a:pPr marL="0" marR="0" algn="ctr">
                        <a:lnSpc>
                          <a:spcPct val="107000"/>
                        </a:lnSpc>
                        <a:spcBef>
                          <a:spcPts val="0"/>
                        </a:spcBef>
                        <a:spcAft>
                          <a:spcPts val="0"/>
                        </a:spcAft>
                      </a:pPr>
                      <a:r>
                        <a:rPr lang="en-US" sz="1400" b="1" dirty="0">
                          <a:effectLst/>
                          <a:latin typeface="+mn-lt"/>
                          <a:ea typeface="Calibri" panose="020F0502020204030204" pitchFamily="34" charset="0"/>
                          <a:cs typeface="Times New Roman" panose="02020603050405020304" pitchFamily="18" charset="0"/>
                        </a:rPr>
                        <a:t>Fiscal Year</a:t>
                      </a:r>
                      <a:endParaRPr lang="en-US" sz="1400" dirty="0">
                        <a:effectLst/>
                        <a:latin typeface="+mn-lt"/>
                        <a:ea typeface="Calibri" panose="020F0502020204030204" pitchFamily="34" charset="0"/>
                        <a:cs typeface="Times New Roman" panose="02020603050405020304" pitchFamily="18" charset="0"/>
                      </a:endParaRPr>
                    </a:p>
                  </a:txBody>
                  <a:tcPr marL="66085" marR="6608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L="0" marR="0" algn="ctr">
                        <a:lnSpc>
                          <a:spcPct val="107000"/>
                        </a:lnSpc>
                        <a:spcBef>
                          <a:spcPts val="0"/>
                        </a:spcBef>
                        <a:spcAft>
                          <a:spcPts val="0"/>
                        </a:spcAft>
                      </a:pPr>
                      <a:r>
                        <a:rPr lang="en-US" sz="1400" b="1" dirty="0">
                          <a:effectLst/>
                          <a:latin typeface="+mn-lt"/>
                          <a:ea typeface="Calibri" panose="020F0502020204030204" pitchFamily="34" charset="0"/>
                          <a:cs typeface="Times New Roman" panose="02020603050405020304" pitchFamily="18" charset="0"/>
                        </a:rPr>
                        <a:t>Project</a:t>
                      </a:r>
                      <a:endParaRPr lang="en-US" sz="1400" dirty="0">
                        <a:effectLst/>
                        <a:latin typeface="+mn-lt"/>
                        <a:ea typeface="Calibri" panose="020F0502020204030204" pitchFamily="34" charset="0"/>
                        <a:cs typeface="Times New Roman" panose="02020603050405020304" pitchFamily="18" charset="0"/>
                      </a:endParaRPr>
                    </a:p>
                  </a:txBody>
                  <a:tcPr marL="66085" marR="6608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L="0" marR="0" algn="ctr">
                        <a:lnSpc>
                          <a:spcPct val="107000"/>
                        </a:lnSpc>
                        <a:spcBef>
                          <a:spcPts val="0"/>
                        </a:spcBef>
                        <a:spcAft>
                          <a:spcPts val="0"/>
                        </a:spcAft>
                      </a:pPr>
                      <a:r>
                        <a:rPr lang="en-US" sz="1400" b="1" dirty="0">
                          <a:effectLst/>
                          <a:latin typeface="+mn-lt"/>
                          <a:ea typeface="Calibri" panose="020F0502020204030204" pitchFamily="34" charset="0"/>
                          <a:cs typeface="Arial" panose="020B0604020202020204" pitchFamily="34" charset="0"/>
                        </a:rPr>
                        <a:t>Campus</a:t>
                      </a:r>
                    </a:p>
                  </a:txBody>
                  <a:tcPr marL="66085" marR="6608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L="0" marR="0" algn="ctr">
                        <a:lnSpc>
                          <a:spcPct val="107000"/>
                        </a:lnSpc>
                        <a:spcBef>
                          <a:spcPts val="0"/>
                        </a:spcBef>
                        <a:spcAft>
                          <a:spcPts val="0"/>
                        </a:spcAft>
                      </a:pPr>
                      <a:r>
                        <a:rPr lang="en-US" sz="1400" b="1">
                          <a:effectLst/>
                          <a:latin typeface="+mn-lt"/>
                          <a:ea typeface="Calibri" panose="020F0502020204030204" pitchFamily="34" charset="0"/>
                          <a:cs typeface="Times New Roman" panose="02020603050405020304" pitchFamily="18" charset="0"/>
                        </a:rPr>
                        <a:t>Capital Outlay</a:t>
                      </a:r>
                      <a:endParaRPr lang="en-US" sz="1400">
                        <a:effectLst/>
                        <a:latin typeface="+mn-lt"/>
                        <a:ea typeface="Calibri" panose="020F0502020204030204" pitchFamily="34" charset="0"/>
                        <a:cs typeface="Times New Roman" panose="02020603050405020304" pitchFamily="18" charset="0"/>
                      </a:endParaRPr>
                    </a:p>
                  </a:txBody>
                  <a:tcPr marL="66085" marR="6608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L="0" marR="0" algn="ctr">
                        <a:lnSpc>
                          <a:spcPct val="107000"/>
                        </a:lnSpc>
                        <a:spcBef>
                          <a:spcPts val="0"/>
                        </a:spcBef>
                        <a:spcAft>
                          <a:spcPts val="0"/>
                        </a:spcAft>
                      </a:pPr>
                      <a:r>
                        <a:rPr lang="en-US" sz="1400" b="1" dirty="0">
                          <a:effectLst/>
                          <a:latin typeface="+mn-lt"/>
                          <a:ea typeface="Calibri" panose="020F0502020204030204" pitchFamily="34" charset="0"/>
                          <a:cs typeface="Times New Roman" panose="02020603050405020304" pitchFamily="18" charset="0"/>
                        </a:rPr>
                        <a:t>Notes</a:t>
                      </a:r>
                      <a:endParaRPr lang="en-US" sz="1400" dirty="0">
                        <a:effectLst/>
                        <a:latin typeface="+mn-lt"/>
                        <a:ea typeface="Calibri" panose="020F0502020204030204" pitchFamily="34" charset="0"/>
                        <a:cs typeface="Times New Roman" panose="02020603050405020304" pitchFamily="18" charset="0"/>
                      </a:endParaRPr>
                    </a:p>
                  </a:txBody>
                  <a:tcPr marL="66085" marR="6608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2097862600"/>
                  </a:ext>
                </a:extLst>
              </a:tr>
              <a:tr h="523527">
                <a:tc>
                  <a:txBody>
                    <a:bodyPr/>
                    <a:lstStyle/>
                    <a:p>
                      <a:pPr marL="0" marR="0" algn="ctr">
                        <a:lnSpc>
                          <a:spcPct val="107000"/>
                        </a:lnSpc>
                        <a:spcBef>
                          <a:spcPts val="0"/>
                        </a:spcBef>
                        <a:spcAft>
                          <a:spcPts val="0"/>
                        </a:spcAft>
                      </a:pPr>
                      <a:r>
                        <a:rPr lang="en-US" sz="1400" dirty="0">
                          <a:effectLst/>
                          <a:latin typeface="+mn-lt"/>
                          <a:ea typeface="Calibri" panose="020F0502020204030204" pitchFamily="34" charset="0"/>
                          <a:cs typeface="Arial" panose="020B0604020202020204" pitchFamily="34" charset="0"/>
                        </a:rPr>
                        <a:t>2018</a:t>
                      </a:r>
                    </a:p>
                  </a:txBody>
                  <a:tcPr marL="66085" marR="6608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dirty="0">
                          <a:effectLst/>
                          <a:latin typeface="+mn-lt"/>
                          <a:ea typeface="Calibri" panose="020F0502020204030204" pitchFamily="34" charset="0"/>
                          <a:cs typeface="Arial" panose="020B0604020202020204" pitchFamily="34" charset="0"/>
                        </a:rPr>
                        <a:t>Science Lab Annex to </a:t>
                      </a:r>
                    </a:p>
                    <a:p>
                      <a:pPr marL="0" marR="0" algn="ctr">
                        <a:lnSpc>
                          <a:spcPct val="107000"/>
                        </a:lnSpc>
                        <a:spcBef>
                          <a:spcPts val="0"/>
                        </a:spcBef>
                        <a:spcAft>
                          <a:spcPts val="0"/>
                        </a:spcAft>
                      </a:pPr>
                      <a:r>
                        <a:rPr lang="en-US" sz="1400" dirty="0">
                          <a:effectLst/>
                          <a:latin typeface="+mn-lt"/>
                          <a:ea typeface="Calibri" panose="020F0502020204030204" pitchFamily="34" charset="0"/>
                          <a:cs typeface="Arial" panose="020B0604020202020204" pitchFamily="34" charset="0"/>
                        </a:rPr>
                        <a:t>Engineering Lab Building</a:t>
                      </a:r>
                    </a:p>
                  </a:txBody>
                  <a:tcPr marL="66085" marR="6608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dirty="0">
                          <a:effectLst/>
                          <a:latin typeface="+mn-lt"/>
                          <a:ea typeface="Calibri" panose="020F0502020204030204" pitchFamily="34" charset="0"/>
                          <a:cs typeface="Arial" panose="020B0604020202020204" pitchFamily="34" charset="0"/>
                        </a:rPr>
                        <a:t>Marietta</a:t>
                      </a:r>
                    </a:p>
                  </a:txBody>
                  <a:tcPr marL="66085" marR="6608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dirty="0">
                          <a:effectLst/>
                          <a:latin typeface="+mn-lt"/>
                          <a:ea typeface="Calibri" panose="020F0502020204030204" pitchFamily="34" charset="0"/>
                          <a:cs typeface="Arial" panose="020B0604020202020204" pitchFamily="34" charset="0"/>
                        </a:rPr>
                        <a:t>$5,000,000</a:t>
                      </a:r>
                    </a:p>
                    <a:p>
                      <a:pPr marL="0" marR="0" algn="ctr">
                        <a:lnSpc>
                          <a:spcPct val="107000"/>
                        </a:lnSpc>
                        <a:spcBef>
                          <a:spcPts val="0"/>
                        </a:spcBef>
                        <a:spcAft>
                          <a:spcPts val="0"/>
                        </a:spcAft>
                      </a:pPr>
                      <a:r>
                        <a:rPr lang="en-US" sz="1400" dirty="0">
                          <a:effectLst/>
                          <a:latin typeface="+mn-lt"/>
                          <a:ea typeface="Calibri" panose="020F0502020204030204" pitchFamily="34" charset="0"/>
                          <a:cs typeface="Arial" panose="020B0604020202020204" pitchFamily="34" charset="0"/>
                        </a:rPr>
                        <a:t>Design &amp; Construction</a:t>
                      </a:r>
                    </a:p>
                  </a:txBody>
                  <a:tcPr marL="66085" marR="6608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dirty="0">
                          <a:effectLst/>
                          <a:latin typeface="+mn-lt"/>
                          <a:ea typeface="Calibri" panose="020F0502020204030204" pitchFamily="34" charset="0"/>
                          <a:cs typeface="Arial" panose="020B0604020202020204" pitchFamily="34" charset="0"/>
                        </a:rPr>
                        <a:t>Completion March, 2020</a:t>
                      </a:r>
                    </a:p>
                  </a:txBody>
                  <a:tcPr marL="66085" marR="6608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62472050"/>
                  </a:ext>
                </a:extLst>
              </a:tr>
              <a:tr h="523527">
                <a:tc>
                  <a:txBody>
                    <a:bodyPr/>
                    <a:lstStyle/>
                    <a:p>
                      <a:pPr marL="0" marR="0" algn="ctr" defTabSz="914400" rtl="0" eaLnBrk="1" latinLnBrk="0" hangingPunct="1">
                        <a:lnSpc>
                          <a:spcPct val="107000"/>
                        </a:lnSpc>
                        <a:spcBef>
                          <a:spcPts val="0"/>
                        </a:spcBef>
                        <a:spcAft>
                          <a:spcPts val="0"/>
                        </a:spcAft>
                      </a:pPr>
                      <a:r>
                        <a:rPr lang="en-US" sz="1400" kern="1200" dirty="0">
                          <a:solidFill>
                            <a:schemeClr val="tx1"/>
                          </a:solidFill>
                          <a:effectLst/>
                          <a:latin typeface="+mn-lt"/>
                          <a:ea typeface="Calibri" panose="020F0502020204030204" pitchFamily="34" charset="0"/>
                          <a:cs typeface="Arial" panose="020B0604020202020204" pitchFamily="34" charset="0"/>
                        </a:rPr>
                        <a:t>2018, 2017</a:t>
                      </a:r>
                    </a:p>
                  </a:txBody>
                  <a:tcPr marL="66085" marR="6608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dirty="0">
                          <a:effectLst/>
                          <a:latin typeface="+mn-lt"/>
                          <a:ea typeface="Calibri" panose="020F0502020204030204" pitchFamily="34" charset="0"/>
                          <a:cs typeface="Arial" panose="020B0604020202020204" pitchFamily="34" charset="0"/>
                        </a:rPr>
                        <a:t>Chastain Pointe 115 Renovation for COTA / Visual Arts</a:t>
                      </a:r>
                    </a:p>
                  </a:txBody>
                  <a:tcPr marL="66085" marR="6608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dirty="0">
                          <a:effectLst/>
                          <a:latin typeface="+mn-lt"/>
                          <a:ea typeface="Calibri" panose="020F0502020204030204" pitchFamily="34" charset="0"/>
                          <a:cs typeface="Arial" panose="020B0604020202020204" pitchFamily="34" charset="0"/>
                        </a:rPr>
                        <a:t>Kennesaw</a:t>
                      </a:r>
                    </a:p>
                  </a:txBody>
                  <a:tcPr marL="66085" marR="6608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defTabSz="914400" rtl="0" eaLnBrk="1" latinLnBrk="0" hangingPunct="1">
                        <a:lnSpc>
                          <a:spcPct val="107000"/>
                        </a:lnSpc>
                        <a:spcBef>
                          <a:spcPts val="0"/>
                        </a:spcBef>
                        <a:spcAft>
                          <a:spcPts val="0"/>
                        </a:spcAft>
                      </a:pPr>
                      <a:r>
                        <a:rPr lang="en-US" sz="1400" kern="1200" dirty="0">
                          <a:solidFill>
                            <a:schemeClr val="tx1"/>
                          </a:solidFill>
                          <a:effectLst/>
                          <a:latin typeface="+mn-lt"/>
                          <a:ea typeface="Calibri" panose="020F0502020204030204" pitchFamily="34" charset="0"/>
                          <a:cs typeface="Arial" panose="020B0604020202020204" pitchFamily="34" charset="0"/>
                        </a:rPr>
                        <a:t>$2,970,000</a:t>
                      </a:r>
                    </a:p>
                  </a:txBody>
                  <a:tcPr marL="66085" marR="6608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dirty="0">
                          <a:effectLst/>
                          <a:latin typeface="+mn-lt"/>
                          <a:ea typeface="Calibri" panose="020F0502020204030204" pitchFamily="34" charset="0"/>
                          <a:cs typeface="Arial" panose="020B0604020202020204" pitchFamily="34" charset="0"/>
                        </a:rPr>
                        <a:t>Completion April, 2020</a:t>
                      </a:r>
                    </a:p>
                  </a:txBody>
                  <a:tcPr marL="66085" marR="6608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3164388"/>
                  </a:ext>
                </a:extLst>
              </a:tr>
              <a:tr h="523527">
                <a:tc>
                  <a:txBody>
                    <a:bodyPr/>
                    <a:lstStyle/>
                    <a:p>
                      <a:pPr marL="0" marR="0" algn="ctr">
                        <a:lnSpc>
                          <a:spcPct val="107000"/>
                        </a:lnSpc>
                        <a:spcBef>
                          <a:spcPts val="0"/>
                        </a:spcBef>
                        <a:spcAft>
                          <a:spcPts val="0"/>
                        </a:spcAft>
                      </a:pPr>
                      <a:r>
                        <a:rPr lang="en-US" sz="1400" dirty="0">
                          <a:effectLst/>
                          <a:latin typeface="+mn-lt"/>
                          <a:ea typeface="Calibri" panose="020F0502020204030204" pitchFamily="34" charset="0"/>
                          <a:cs typeface="Arial" panose="020B0604020202020204" pitchFamily="34" charset="0"/>
                        </a:rPr>
                        <a:t>2020</a:t>
                      </a:r>
                    </a:p>
                  </a:txBody>
                  <a:tcPr marL="66085" marR="6608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ctr" defTabSz="685800" rtl="0" eaLnBrk="1" fontAlgn="auto" latinLnBrk="0" hangingPunct="1">
                        <a:lnSpc>
                          <a:spcPct val="107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mn-lt"/>
                          <a:ea typeface="Calibri" panose="020F0502020204030204" pitchFamily="34" charset="0"/>
                          <a:cs typeface="Arial" panose="020B0604020202020204" pitchFamily="34" charset="0"/>
                        </a:rPr>
                        <a:t>Academic Learning Center </a:t>
                      </a:r>
                    </a:p>
                  </a:txBody>
                  <a:tcPr marL="66085" marR="6608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defTabSz="685800" rtl="0" eaLnBrk="1" latinLnBrk="0" hangingPunct="1">
                        <a:lnSpc>
                          <a:spcPct val="107000"/>
                        </a:lnSpc>
                        <a:spcBef>
                          <a:spcPts val="0"/>
                        </a:spcBef>
                        <a:spcAft>
                          <a:spcPts val="0"/>
                        </a:spcAft>
                      </a:pPr>
                      <a:r>
                        <a:rPr lang="en-US" sz="1400" kern="1200" dirty="0">
                          <a:solidFill>
                            <a:schemeClr val="tx1"/>
                          </a:solidFill>
                          <a:effectLst/>
                          <a:latin typeface="+mn-lt"/>
                          <a:ea typeface="Calibri" panose="020F0502020204030204" pitchFamily="34" charset="0"/>
                          <a:cs typeface="Arial" panose="020B0604020202020204" pitchFamily="34" charset="0"/>
                        </a:rPr>
                        <a:t>Kennesaw</a:t>
                      </a:r>
                    </a:p>
                  </a:txBody>
                  <a:tcPr marL="66085" marR="6608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defTabSz="685800" rtl="0" eaLnBrk="1" latinLnBrk="0" hangingPunct="1">
                        <a:lnSpc>
                          <a:spcPct val="107000"/>
                        </a:lnSpc>
                        <a:spcBef>
                          <a:spcPts val="0"/>
                        </a:spcBef>
                        <a:spcAft>
                          <a:spcPts val="0"/>
                        </a:spcAft>
                      </a:pPr>
                      <a:r>
                        <a:rPr lang="en-US" sz="1400" kern="1200" dirty="0">
                          <a:solidFill>
                            <a:schemeClr val="tx1"/>
                          </a:solidFill>
                          <a:effectLst/>
                          <a:latin typeface="+mn-lt"/>
                          <a:ea typeface="Calibri" panose="020F0502020204030204" pitchFamily="34" charset="0"/>
                          <a:cs typeface="Arial" panose="020B0604020202020204" pitchFamily="34" charset="0"/>
                        </a:rPr>
                        <a:t>$39,500,000</a:t>
                      </a:r>
                    </a:p>
                    <a:p>
                      <a:pPr marL="0" marR="0" algn="ctr" defTabSz="685800" rtl="0" eaLnBrk="1" latinLnBrk="0" hangingPunct="1">
                        <a:lnSpc>
                          <a:spcPct val="107000"/>
                        </a:lnSpc>
                        <a:spcBef>
                          <a:spcPts val="0"/>
                        </a:spcBef>
                        <a:spcAft>
                          <a:spcPts val="0"/>
                        </a:spcAft>
                      </a:pPr>
                      <a:r>
                        <a:rPr lang="en-US" sz="1400" kern="1200" dirty="0">
                          <a:solidFill>
                            <a:schemeClr val="tx1"/>
                          </a:solidFill>
                          <a:effectLst/>
                          <a:latin typeface="+mn-lt"/>
                          <a:ea typeface="Calibri" panose="020F0502020204030204" pitchFamily="34" charset="0"/>
                          <a:cs typeface="Arial" panose="020B0604020202020204" pitchFamily="34" charset="0"/>
                        </a:rPr>
                        <a:t>Construction</a:t>
                      </a:r>
                    </a:p>
                  </a:txBody>
                  <a:tcPr marL="66085" marR="6608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dirty="0">
                          <a:effectLst/>
                          <a:latin typeface="+mn-lt"/>
                          <a:ea typeface="Calibri" panose="020F0502020204030204" pitchFamily="34" charset="0"/>
                          <a:cs typeface="Arial" panose="020B0604020202020204" pitchFamily="34" charset="0"/>
                        </a:rPr>
                        <a:t>Completion Spring, 2022</a:t>
                      </a:r>
                    </a:p>
                  </a:txBody>
                  <a:tcPr marL="66085" marR="6608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85854991"/>
                  </a:ext>
                </a:extLst>
              </a:tr>
              <a:tr h="523527">
                <a:tc>
                  <a:txBody>
                    <a:bodyPr/>
                    <a:lstStyle/>
                    <a:p>
                      <a:pPr marL="0" marR="0" algn="ctr">
                        <a:lnSpc>
                          <a:spcPct val="107000"/>
                        </a:lnSpc>
                        <a:spcBef>
                          <a:spcPts val="0"/>
                        </a:spcBef>
                        <a:spcAft>
                          <a:spcPts val="0"/>
                        </a:spcAft>
                      </a:pPr>
                      <a:r>
                        <a:rPr lang="en-US" sz="1400" dirty="0">
                          <a:effectLst/>
                          <a:latin typeface="+mn-lt"/>
                          <a:ea typeface="Calibri" panose="020F0502020204030204" pitchFamily="34" charset="0"/>
                          <a:cs typeface="Arial" panose="020B0604020202020204" pitchFamily="34" charset="0"/>
                        </a:rPr>
                        <a:t>2019</a:t>
                      </a:r>
                    </a:p>
                  </a:txBody>
                  <a:tcPr marL="66085" marR="6608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dirty="0">
                          <a:effectLst/>
                          <a:latin typeface="+mn-lt"/>
                          <a:ea typeface="Calibri" panose="020F0502020204030204" pitchFamily="34" charset="0"/>
                          <a:cs typeface="Arial" panose="020B0604020202020204" pitchFamily="34" charset="0"/>
                        </a:rPr>
                        <a:t>Engineering Lab Building Renovation</a:t>
                      </a:r>
                    </a:p>
                  </a:txBody>
                  <a:tcPr marL="66085" marR="6608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dirty="0">
                          <a:effectLst/>
                          <a:latin typeface="+mn-lt"/>
                          <a:ea typeface="Calibri" panose="020F0502020204030204" pitchFamily="34" charset="0"/>
                          <a:cs typeface="Arial" panose="020B0604020202020204" pitchFamily="34" charset="0"/>
                        </a:rPr>
                        <a:t>Marietta</a:t>
                      </a:r>
                    </a:p>
                  </a:txBody>
                  <a:tcPr marL="66085" marR="6608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dirty="0">
                          <a:effectLst/>
                          <a:latin typeface="+mn-lt"/>
                          <a:ea typeface="Calibri" panose="020F0502020204030204" pitchFamily="34" charset="0"/>
                          <a:cs typeface="Arial" panose="020B0604020202020204" pitchFamily="34" charset="0"/>
                        </a:rPr>
                        <a:t>$5,000,000</a:t>
                      </a:r>
                    </a:p>
                    <a:p>
                      <a:pPr marL="0" marR="0" algn="ctr">
                        <a:lnSpc>
                          <a:spcPct val="107000"/>
                        </a:lnSpc>
                        <a:spcBef>
                          <a:spcPts val="0"/>
                        </a:spcBef>
                        <a:spcAft>
                          <a:spcPts val="0"/>
                        </a:spcAft>
                      </a:pPr>
                      <a:r>
                        <a:rPr lang="en-US" sz="1400" dirty="0">
                          <a:effectLst/>
                          <a:latin typeface="+mn-lt"/>
                          <a:ea typeface="Calibri" panose="020F0502020204030204" pitchFamily="34" charset="0"/>
                          <a:cs typeface="Arial" panose="020B0604020202020204" pitchFamily="34" charset="0"/>
                        </a:rPr>
                        <a:t>Design &amp; Construction</a:t>
                      </a:r>
                    </a:p>
                  </a:txBody>
                  <a:tcPr marL="66085" marR="6608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dirty="0">
                          <a:effectLst/>
                          <a:latin typeface="+mn-lt"/>
                          <a:ea typeface="Calibri" panose="020F0502020204030204" pitchFamily="34" charset="0"/>
                          <a:cs typeface="Arial" panose="020B0604020202020204" pitchFamily="34" charset="0"/>
                        </a:rPr>
                        <a:t>Construction Starts May, 2020</a:t>
                      </a:r>
                    </a:p>
                  </a:txBody>
                  <a:tcPr marL="66085" marR="6608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46557558"/>
                  </a:ext>
                </a:extLst>
              </a:tr>
              <a:tr h="429193">
                <a:tc>
                  <a:txBody>
                    <a:bodyPr/>
                    <a:lstStyle/>
                    <a:p>
                      <a:pPr marL="0" marR="0" algn="ctr">
                        <a:lnSpc>
                          <a:spcPct val="107000"/>
                        </a:lnSpc>
                        <a:spcBef>
                          <a:spcPts val="0"/>
                        </a:spcBef>
                        <a:spcAft>
                          <a:spcPts val="0"/>
                        </a:spcAft>
                      </a:pPr>
                      <a:r>
                        <a:rPr lang="en-US" sz="1400" dirty="0">
                          <a:effectLst/>
                          <a:latin typeface="+mn-lt"/>
                          <a:ea typeface="Calibri" panose="020F0502020204030204" pitchFamily="34" charset="0"/>
                          <a:cs typeface="Arial" panose="020B0604020202020204" pitchFamily="34" charset="0"/>
                        </a:rPr>
                        <a:t>2020</a:t>
                      </a:r>
                    </a:p>
                  </a:txBody>
                  <a:tcPr marL="66085" marR="6608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dirty="0">
                          <a:effectLst/>
                          <a:latin typeface="+mn-lt"/>
                          <a:ea typeface="Calibri" panose="020F0502020204030204" pitchFamily="34" charset="0"/>
                          <a:cs typeface="Arial" panose="020B0604020202020204" pitchFamily="34" charset="0"/>
                        </a:rPr>
                        <a:t>Howell Hall Renovation</a:t>
                      </a:r>
                    </a:p>
                  </a:txBody>
                  <a:tcPr marL="66085" marR="6608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dirty="0">
                          <a:effectLst/>
                          <a:latin typeface="+mn-lt"/>
                          <a:ea typeface="Calibri" panose="020F0502020204030204" pitchFamily="34" charset="0"/>
                          <a:cs typeface="Arial" panose="020B0604020202020204" pitchFamily="34" charset="0"/>
                        </a:rPr>
                        <a:t>Marietta</a:t>
                      </a:r>
                    </a:p>
                  </a:txBody>
                  <a:tcPr marL="66085" marR="6608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defTabSz="914400" rtl="0" eaLnBrk="1" latinLnBrk="0" hangingPunct="1">
                        <a:lnSpc>
                          <a:spcPct val="107000"/>
                        </a:lnSpc>
                        <a:spcBef>
                          <a:spcPts val="0"/>
                        </a:spcBef>
                        <a:spcAft>
                          <a:spcPts val="0"/>
                        </a:spcAft>
                      </a:pPr>
                      <a:r>
                        <a:rPr lang="en-US" sz="1400" kern="1200" dirty="0">
                          <a:solidFill>
                            <a:schemeClr val="tx1"/>
                          </a:solidFill>
                          <a:effectLst/>
                          <a:latin typeface="+mn-lt"/>
                          <a:ea typeface="Calibri" panose="020F0502020204030204" pitchFamily="34" charset="0"/>
                          <a:cs typeface="Arial" panose="020B0604020202020204" pitchFamily="34" charset="0"/>
                        </a:rPr>
                        <a:t>$12,000,000</a:t>
                      </a:r>
                    </a:p>
                  </a:txBody>
                  <a:tcPr marL="66085" marR="6608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dirty="0">
                          <a:effectLst/>
                          <a:latin typeface="+mn-lt"/>
                          <a:ea typeface="Calibri" panose="020F0502020204030204" pitchFamily="34" charset="0"/>
                          <a:cs typeface="Arial" panose="020B0604020202020204" pitchFamily="34" charset="0"/>
                        </a:rPr>
                        <a:t>Completion July, 2021</a:t>
                      </a:r>
                    </a:p>
                  </a:txBody>
                  <a:tcPr marL="66085" marR="6608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59726147"/>
                  </a:ext>
                </a:extLst>
              </a:tr>
              <a:tr h="429193">
                <a:tc>
                  <a:txBody>
                    <a:bodyPr/>
                    <a:lstStyle/>
                    <a:p>
                      <a:pPr marL="0" marR="0" algn="ctr">
                        <a:lnSpc>
                          <a:spcPct val="107000"/>
                        </a:lnSpc>
                        <a:spcBef>
                          <a:spcPts val="0"/>
                        </a:spcBef>
                        <a:spcAft>
                          <a:spcPts val="0"/>
                        </a:spcAft>
                      </a:pPr>
                      <a:r>
                        <a:rPr lang="en-US" sz="1400" dirty="0">
                          <a:effectLst/>
                          <a:latin typeface="+mn-lt"/>
                          <a:ea typeface="Calibri" panose="020F0502020204030204" pitchFamily="34" charset="0"/>
                          <a:cs typeface="Arial" panose="020B0604020202020204" pitchFamily="34" charset="0"/>
                        </a:rPr>
                        <a:t>2020</a:t>
                      </a:r>
                    </a:p>
                  </a:txBody>
                  <a:tcPr marL="66085" marR="6608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dirty="0">
                          <a:effectLst/>
                          <a:latin typeface="+mn-lt"/>
                          <a:ea typeface="Calibri" panose="020F0502020204030204" pitchFamily="34" charset="0"/>
                          <a:cs typeface="Arial" panose="020B0604020202020204" pitchFamily="34" charset="0"/>
                        </a:rPr>
                        <a:t>New Housing Construction</a:t>
                      </a:r>
                    </a:p>
                  </a:txBody>
                  <a:tcPr marL="66085" marR="6608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dirty="0">
                          <a:effectLst/>
                          <a:latin typeface="+mn-lt"/>
                          <a:ea typeface="Calibri" panose="020F0502020204030204" pitchFamily="34" charset="0"/>
                          <a:cs typeface="Arial" panose="020B0604020202020204" pitchFamily="34" charset="0"/>
                        </a:rPr>
                        <a:t>Kennesaw</a:t>
                      </a:r>
                    </a:p>
                  </a:txBody>
                  <a:tcPr marL="66085" marR="6608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kern="1200" dirty="0">
                          <a:solidFill>
                            <a:schemeClr val="tx1"/>
                          </a:solidFill>
                          <a:effectLst/>
                          <a:latin typeface="+mn-lt"/>
                          <a:ea typeface="Calibri" panose="020F0502020204030204" pitchFamily="34" charset="0"/>
                          <a:cs typeface="Arial" panose="020B0604020202020204" pitchFamily="34" charset="0"/>
                        </a:rPr>
                        <a:t>$37,000,000</a:t>
                      </a:r>
                    </a:p>
                  </a:txBody>
                  <a:tcPr marL="66085" marR="6608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dirty="0">
                          <a:effectLst/>
                          <a:latin typeface="+mn-lt"/>
                          <a:ea typeface="Calibri" panose="020F0502020204030204" pitchFamily="34" charset="0"/>
                          <a:cs typeface="Arial" panose="020B0604020202020204" pitchFamily="34" charset="0"/>
                        </a:rPr>
                        <a:t>Completion July, 2022</a:t>
                      </a:r>
                    </a:p>
                  </a:txBody>
                  <a:tcPr marL="66085" marR="6608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25705417"/>
                  </a:ext>
                </a:extLst>
              </a:tr>
              <a:tr h="429193">
                <a:tc>
                  <a:txBody>
                    <a:bodyPr/>
                    <a:lstStyle/>
                    <a:p>
                      <a:pPr marL="0" marR="0" algn="ctr">
                        <a:lnSpc>
                          <a:spcPct val="107000"/>
                        </a:lnSpc>
                        <a:spcBef>
                          <a:spcPts val="0"/>
                        </a:spcBef>
                        <a:spcAft>
                          <a:spcPts val="0"/>
                        </a:spcAft>
                      </a:pPr>
                      <a:r>
                        <a:rPr lang="en-US" sz="1400" dirty="0">
                          <a:effectLst/>
                          <a:latin typeface="+mn-lt"/>
                          <a:ea typeface="Calibri" panose="020F0502020204030204" pitchFamily="34" charset="0"/>
                          <a:cs typeface="Arial" panose="020B0604020202020204" pitchFamily="34" charset="0"/>
                        </a:rPr>
                        <a:t>2020</a:t>
                      </a:r>
                    </a:p>
                  </a:txBody>
                  <a:tcPr marL="66085" marR="6608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dirty="0">
                          <a:effectLst/>
                          <a:latin typeface="+mn-lt"/>
                          <a:ea typeface="Calibri" panose="020F0502020204030204" pitchFamily="34" charset="0"/>
                          <a:cs typeface="Arial" panose="020B0604020202020204" pitchFamily="34" charset="0"/>
                        </a:rPr>
                        <a:t>Student Rec Center</a:t>
                      </a:r>
                    </a:p>
                    <a:p>
                      <a:pPr marL="0" marR="0" algn="ctr">
                        <a:lnSpc>
                          <a:spcPct val="107000"/>
                        </a:lnSpc>
                        <a:spcBef>
                          <a:spcPts val="0"/>
                        </a:spcBef>
                        <a:spcAft>
                          <a:spcPts val="0"/>
                        </a:spcAft>
                      </a:pPr>
                      <a:r>
                        <a:rPr lang="en-US" sz="1400" dirty="0">
                          <a:effectLst/>
                          <a:latin typeface="+mn-lt"/>
                          <a:ea typeface="Calibri" panose="020F0502020204030204" pitchFamily="34" charset="0"/>
                          <a:cs typeface="Arial" panose="020B0604020202020204" pitchFamily="34" charset="0"/>
                        </a:rPr>
                        <a:t>Renovation</a:t>
                      </a:r>
                    </a:p>
                  </a:txBody>
                  <a:tcPr marL="66085" marR="6608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dirty="0">
                          <a:effectLst/>
                          <a:latin typeface="+mn-lt"/>
                          <a:ea typeface="Calibri" panose="020F0502020204030204" pitchFamily="34" charset="0"/>
                          <a:cs typeface="Arial" panose="020B0604020202020204" pitchFamily="34" charset="0"/>
                        </a:rPr>
                        <a:t>Marietta</a:t>
                      </a:r>
                    </a:p>
                  </a:txBody>
                  <a:tcPr marL="66085" marR="6608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defTabSz="914400" rtl="0" eaLnBrk="1" latinLnBrk="0" hangingPunct="1">
                        <a:lnSpc>
                          <a:spcPct val="107000"/>
                        </a:lnSpc>
                        <a:spcBef>
                          <a:spcPts val="0"/>
                        </a:spcBef>
                        <a:spcAft>
                          <a:spcPts val="0"/>
                        </a:spcAft>
                      </a:pPr>
                      <a:r>
                        <a:rPr lang="en-US" sz="1400" kern="1200" dirty="0">
                          <a:solidFill>
                            <a:schemeClr val="tx1"/>
                          </a:solidFill>
                          <a:effectLst/>
                          <a:latin typeface="+mn-lt"/>
                          <a:ea typeface="Calibri" panose="020F0502020204030204" pitchFamily="34" charset="0"/>
                          <a:cs typeface="Arial" panose="020B0604020202020204" pitchFamily="34" charset="0"/>
                        </a:rPr>
                        <a:t>$5,000,000</a:t>
                      </a:r>
                    </a:p>
                  </a:txBody>
                  <a:tcPr marL="66085" marR="6608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defTabSz="914400" rtl="0" eaLnBrk="1" latinLnBrk="0" hangingPunct="1">
                        <a:lnSpc>
                          <a:spcPct val="107000"/>
                        </a:lnSpc>
                        <a:spcBef>
                          <a:spcPts val="0"/>
                        </a:spcBef>
                        <a:spcAft>
                          <a:spcPts val="0"/>
                        </a:spcAft>
                      </a:pPr>
                      <a:r>
                        <a:rPr lang="en-US" sz="1400" i="0" kern="1200" dirty="0">
                          <a:solidFill>
                            <a:schemeClr val="tx1"/>
                          </a:solidFill>
                          <a:effectLst/>
                          <a:latin typeface="+mn-lt"/>
                          <a:ea typeface="Calibri" panose="020F0502020204030204" pitchFamily="34" charset="0"/>
                          <a:cs typeface="Arial" panose="020B0604020202020204" pitchFamily="34" charset="0"/>
                        </a:rPr>
                        <a:t>Integrated Review Underway</a:t>
                      </a:r>
                    </a:p>
                  </a:txBody>
                  <a:tcPr marL="66085" marR="6608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63730781"/>
                  </a:ext>
                </a:extLst>
              </a:tr>
              <a:tr h="429193">
                <a:tc>
                  <a:txBody>
                    <a:bodyPr/>
                    <a:lstStyle/>
                    <a:p>
                      <a:pPr marL="0" marR="0" algn="ctr">
                        <a:lnSpc>
                          <a:spcPct val="107000"/>
                        </a:lnSpc>
                        <a:spcBef>
                          <a:spcPts val="0"/>
                        </a:spcBef>
                        <a:spcAft>
                          <a:spcPts val="0"/>
                        </a:spcAft>
                      </a:pPr>
                      <a:r>
                        <a:rPr lang="en-US" sz="1400" dirty="0">
                          <a:effectLst/>
                          <a:latin typeface="+mn-lt"/>
                          <a:ea typeface="Calibri" panose="020F0502020204030204" pitchFamily="34" charset="0"/>
                          <a:cs typeface="Arial" panose="020B0604020202020204" pitchFamily="34" charset="0"/>
                        </a:rPr>
                        <a:t>2021</a:t>
                      </a:r>
                    </a:p>
                  </a:txBody>
                  <a:tcPr marL="66085" marR="6608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dirty="0">
                          <a:effectLst/>
                          <a:latin typeface="+mn-lt"/>
                          <a:ea typeface="Calibri" panose="020F0502020204030204" pitchFamily="34" charset="0"/>
                          <a:cs typeface="Arial" panose="020B0604020202020204" pitchFamily="34" charset="0"/>
                        </a:rPr>
                        <a:t>Science Building</a:t>
                      </a:r>
                    </a:p>
                    <a:p>
                      <a:pPr marL="0" marR="0" algn="ctr">
                        <a:lnSpc>
                          <a:spcPct val="107000"/>
                        </a:lnSpc>
                        <a:spcBef>
                          <a:spcPts val="0"/>
                        </a:spcBef>
                        <a:spcAft>
                          <a:spcPts val="0"/>
                        </a:spcAft>
                      </a:pPr>
                      <a:r>
                        <a:rPr lang="en-US" sz="1400" dirty="0">
                          <a:effectLst/>
                          <a:latin typeface="+mn-lt"/>
                          <a:ea typeface="Calibri" panose="020F0502020204030204" pitchFamily="34" charset="0"/>
                          <a:cs typeface="Arial" panose="020B0604020202020204" pitchFamily="34" charset="0"/>
                        </a:rPr>
                        <a:t>Chemistry Lab Renovation</a:t>
                      </a:r>
                    </a:p>
                  </a:txBody>
                  <a:tcPr marL="66085" marR="6608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dirty="0">
                          <a:effectLst/>
                          <a:latin typeface="+mn-lt"/>
                          <a:ea typeface="Calibri" panose="020F0502020204030204" pitchFamily="34" charset="0"/>
                          <a:cs typeface="Arial" panose="020B0604020202020204" pitchFamily="34" charset="0"/>
                        </a:rPr>
                        <a:t>Kennesaw</a:t>
                      </a:r>
                    </a:p>
                  </a:txBody>
                  <a:tcPr marL="66085" marR="6608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defTabSz="914400" rtl="0" eaLnBrk="1" latinLnBrk="0" hangingPunct="1">
                        <a:lnSpc>
                          <a:spcPct val="107000"/>
                        </a:lnSpc>
                        <a:spcBef>
                          <a:spcPts val="0"/>
                        </a:spcBef>
                        <a:spcAft>
                          <a:spcPts val="0"/>
                        </a:spcAft>
                      </a:pPr>
                      <a:r>
                        <a:rPr lang="en-US" sz="1400" kern="1200" dirty="0">
                          <a:solidFill>
                            <a:schemeClr val="tx1"/>
                          </a:solidFill>
                          <a:effectLst/>
                          <a:latin typeface="+mn-lt"/>
                          <a:ea typeface="Calibri" panose="020F0502020204030204" pitchFamily="34" charset="0"/>
                          <a:cs typeface="Arial" panose="020B0604020202020204" pitchFamily="34" charset="0"/>
                        </a:rPr>
                        <a:t>$2,000,000</a:t>
                      </a:r>
                    </a:p>
                  </a:txBody>
                  <a:tcPr marL="66085" marR="6608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defTabSz="914400" rtl="0" eaLnBrk="1" latinLnBrk="0" hangingPunct="1">
                        <a:lnSpc>
                          <a:spcPct val="107000"/>
                        </a:lnSpc>
                        <a:spcBef>
                          <a:spcPts val="0"/>
                        </a:spcBef>
                        <a:spcAft>
                          <a:spcPts val="0"/>
                        </a:spcAft>
                      </a:pPr>
                      <a:r>
                        <a:rPr lang="en-US" sz="1400" i="0" kern="1200" dirty="0">
                          <a:solidFill>
                            <a:schemeClr val="tx1"/>
                          </a:solidFill>
                          <a:effectLst/>
                          <a:latin typeface="+mn-lt"/>
                          <a:ea typeface="Calibri" panose="020F0502020204030204" pitchFamily="34" charset="0"/>
                          <a:cs typeface="Arial" panose="020B0604020202020204" pitchFamily="34" charset="0"/>
                        </a:rPr>
                        <a:t>Included on FY21-24 Capital Plan</a:t>
                      </a:r>
                    </a:p>
                  </a:txBody>
                  <a:tcPr marL="66085" marR="6608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76456389"/>
                  </a:ext>
                </a:extLst>
              </a:tr>
            </a:tbl>
          </a:graphicData>
        </a:graphic>
      </p:graphicFrame>
      <p:sp>
        <p:nvSpPr>
          <p:cNvPr id="2" name="TextBox 1"/>
          <p:cNvSpPr txBox="1"/>
          <p:nvPr/>
        </p:nvSpPr>
        <p:spPr>
          <a:xfrm>
            <a:off x="1318846" y="243740"/>
            <a:ext cx="9554308" cy="523220"/>
          </a:xfrm>
          <a:prstGeom prst="rect">
            <a:avLst/>
          </a:prstGeom>
          <a:noFill/>
        </p:spPr>
        <p:txBody>
          <a:bodyPr wrap="square" rtlCol="0">
            <a:spAutoFit/>
          </a:bodyPr>
          <a:lstStyle/>
          <a:p>
            <a:pPr algn="ctr" defTabSz="609585"/>
            <a:r>
              <a:rPr lang="en-US" sz="2800" b="1" dirty="0">
                <a:solidFill>
                  <a:prstClr val="black"/>
                </a:solidFill>
                <a:latin typeface="+mj-lt"/>
              </a:rPr>
              <a:t>Capital Projects</a:t>
            </a:r>
          </a:p>
        </p:txBody>
      </p:sp>
    </p:spTree>
    <p:extLst>
      <p:ext uri="{BB962C8B-B14F-4D97-AF65-F5344CB8AC3E}">
        <p14:creationId xmlns:p14="http://schemas.microsoft.com/office/powerpoint/2010/main" val="36510846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54249" y="85611"/>
            <a:ext cx="10262459" cy="954107"/>
          </a:xfrm>
          <a:prstGeom prst="rect">
            <a:avLst/>
          </a:prstGeom>
          <a:noFill/>
        </p:spPr>
        <p:txBody>
          <a:bodyPr wrap="square" rtlCol="0">
            <a:spAutoFit/>
          </a:bodyPr>
          <a:lstStyle/>
          <a:p>
            <a:pPr defTabSz="609585"/>
            <a:r>
              <a:rPr lang="en-US" sz="2800" dirty="0">
                <a:latin typeface="+mj-lt"/>
                <a:cs typeface="Arial" panose="020B0604020202020204" pitchFamily="34" charset="0"/>
              </a:rPr>
              <a:t>Marietta Campus: </a:t>
            </a:r>
            <a:endParaRPr lang="en-US" sz="2800" b="1" dirty="0">
              <a:latin typeface="+mj-lt"/>
              <a:cs typeface="Arial" panose="020B0604020202020204" pitchFamily="34" charset="0"/>
            </a:endParaRPr>
          </a:p>
          <a:p>
            <a:pPr defTabSz="609585"/>
            <a:r>
              <a:rPr lang="en-US" sz="2800" dirty="0">
                <a:latin typeface="+mj-lt"/>
                <a:cs typeface="Arial" panose="020B0604020202020204" pitchFamily="34" charset="0"/>
              </a:rPr>
              <a:t>Science Lab Annex to Engineering Lab Building (G)</a:t>
            </a:r>
          </a:p>
        </p:txBody>
      </p:sp>
      <p:sp>
        <p:nvSpPr>
          <p:cNvPr id="6" name="Rectangle 5"/>
          <p:cNvSpPr/>
          <p:nvPr/>
        </p:nvSpPr>
        <p:spPr>
          <a:xfrm>
            <a:off x="0" y="5775156"/>
            <a:ext cx="12192000" cy="461665"/>
          </a:xfrm>
          <a:prstGeom prst="rect">
            <a:avLst/>
          </a:prstGeom>
        </p:spPr>
        <p:txBody>
          <a:bodyPr wrap="square">
            <a:spAutoFit/>
          </a:bodyPr>
          <a:lstStyle/>
          <a:p>
            <a:pPr algn="ctr" defTabSz="609585"/>
            <a:r>
              <a:rPr lang="en-US" sz="2400" dirty="0">
                <a:cs typeface="Arial" panose="020B0604020202020204" pitchFamily="34" charset="0"/>
              </a:rPr>
              <a:t>Schematic Design / Construction Underway – Completion March 2020</a:t>
            </a:r>
            <a:endParaRPr lang="en-US" sz="2400" b="1" dirty="0">
              <a:cs typeface="Arial" panose="020B0604020202020204" pitchFamily="34" charset="0"/>
            </a:endParaRP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1915" t="24404" b="10428"/>
          <a:stretch/>
        </p:blipFill>
        <p:spPr>
          <a:xfrm>
            <a:off x="1168400" y="1155700"/>
            <a:ext cx="9859721" cy="4367228"/>
          </a:xfrm>
          <a:prstGeom prst="rect">
            <a:avLst/>
          </a:prstGeom>
        </p:spPr>
      </p:pic>
    </p:spTree>
    <p:extLst>
      <p:ext uri="{BB962C8B-B14F-4D97-AF65-F5344CB8AC3E}">
        <p14:creationId xmlns:p14="http://schemas.microsoft.com/office/powerpoint/2010/main" val="23711375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82019" y="121046"/>
            <a:ext cx="10262459" cy="954107"/>
          </a:xfrm>
          <a:prstGeom prst="rect">
            <a:avLst/>
          </a:prstGeom>
          <a:noFill/>
        </p:spPr>
        <p:txBody>
          <a:bodyPr wrap="square" rtlCol="0">
            <a:spAutoFit/>
          </a:bodyPr>
          <a:lstStyle/>
          <a:p>
            <a:pPr defTabSz="609585"/>
            <a:r>
              <a:rPr lang="en-US" sz="2800" dirty="0">
                <a:latin typeface="+mj-lt"/>
                <a:cs typeface="Arial" panose="020B0604020202020204" pitchFamily="34" charset="0"/>
              </a:rPr>
              <a:t>Kennesaw Campus</a:t>
            </a:r>
          </a:p>
          <a:p>
            <a:pPr defTabSz="609585"/>
            <a:r>
              <a:rPr lang="en-US" sz="2800" dirty="0">
                <a:latin typeface="+mj-lt"/>
                <a:cs typeface="Arial" panose="020B0604020202020204" pitchFamily="34" charset="0"/>
              </a:rPr>
              <a:t>Academic Learning Center</a:t>
            </a:r>
          </a:p>
        </p:txBody>
      </p:sp>
      <p:sp>
        <p:nvSpPr>
          <p:cNvPr id="6" name="Rectangle 5"/>
          <p:cNvSpPr/>
          <p:nvPr/>
        </p:nvSpPr>
        <p:spPr>
          <a:xfrm>
            <a:off x="2986815" y="5867688"/>
            <a:ext cx="6320641" cy="461665"/>
          </a:xfrm>
          <a:prstGeom prst="rect">
            <a:avLst/>
          </a:prstGeom>
        </p:spPr>
        <p:txBody>
          <a:bodyPr wrap="none">
            <a:spAutoFit/>
          </a:bodyPr>
          <a:lstStyle/>
          <a:p>
            <a:pPr defTabSz="609585"/>
            <a:r>
              <a:rPr lang="en-US" sz="2400" dirty="0">
                <a:cs typeface="Arial" panose="020B0604020202020204" pitchFamily="34" charset="0"/>
              </a:rPr>
              <a:t>Schematic Design / Ground-Breaking March 2020</a:t>
            </a:r>
            <a:endParaRPr lang="en-US" sz="2400" b="1" dirty="0">
              <a:cs typeface="Arial" panose="020B0604020202020204" pitchFamily="34" charset="0"/>
            </a:endParaRP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t="5253" b="6775"/>
          <a:stretch/>
        </p:blipFill>
        <p:spPr>
          <a:xfrm>
            <a:off x="1065443" y="1125285"/>
            <a:ext cx="10061113" cy="4466931"/>
          </a:xfrm>
          <a:prstGeom prst="rect">
            <a:avLst/>
          </a:prstGeom>
        </p:spPr>
      </p:pic>
    </p:spTree>
    <p:extLst>
      <p:ext uri="{BB962C8B-B14F-4D97-AF65-F5344CB8AC3E}">
        <p14:creationId xmlns:p14="http://schemas.microsoft.com/office/powerpoint/2010/main" val="18575993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9BE25722-09BA-4628-B06B-890E188DA788}"/>
              </a:ext>
            </a:extLst>
          </p:cNvPr>
          <p:cNvGrpSpPr/>
          <p:nvPr/>
        </p:nvGrpSpPr>
        <p:grpSpPr>
          <a:xfrm>
            <a:off x="1528471" y="562609"/>
            <a:ext cx="9177629" cy="5701324"/>
            <a:chOff x="1234778" y="292647"/>
            <a:chExt cx="9338258" cy="5990883"/>
          </a:xfrm>
        </p:grpSpPr>
        <p:sp>
          <p:nvSpPr>
            <p:cNvPr id="52" name="Shape 440"/>
            <p:cNvSpPr/>
            <p:nvPr/>
          </p:nvSpPr>
          <p:spPr>
            <a:xfrm>
              <a:off x="3116313" y="5942452"/>
              <a:ext cx="1813942" cy="341078"/>
            </a:xfrm>
            <a:prstGeom prst="rect">
              <a:avLst/>
            </a:prstGeom>
            <a:ln w="12700">
              <a:miter lim="400000"/>
            </a:ln>
            <a:effectLst/>
            <a:extLst>
              <a:ext uri="{C572A759-6A51-4108-AA02-DFA0A04FC94B}">
                <ma14:wrappingTextBoxFlag xmlns="" xmlns:ma14="http://schemas.microsoft.com/office/mac/drawingml/2011/main" val="1"/>
              </a:ext>
            </a:extLst>
          </p:spPr>
          <p:txBody>
            <a:bodyPr lIns="25400" tIns="25400" rIns="25400" bIns="25400" anchor="ctr">
              <a:normAutofit/>
            </a:bodyPr>
            <a:lstStyle>
              <a:lvl1pPr algn="l">
                <a:defRPr sz="2500" b="1">
                  <a:latin typeface="Helvetica"/>
                  <a:ea typeface="Helvetica"/>
                  <a:cs typeface="Helvetica"/>
                  <a:sym typeface="Helvetica"/>
                </a:defRPr>
              </a:lvl1pPr>
            </a:lstStyle>
            <a:p>
              <a:pPr defTabSz="412750" hangingPunct="0"/>
              <a:r>
                <a:rPr lang="en-US" sz="1250" b="0" kern="0" dirty="0">
                  <a:solidFill>
                    <a:srgbClr val="000000"/>
                  </a:solidFill>
                </a:rPr>
                <a:t>80 SEAT CLASSROOM</a:t>
              </a:r>
              <a:endParaRPr sz="1250" b="0" kern="0" dirty="0">
                <a:solidFill>
                  <a:srgbClr val="000000"/>
                </a:solidFill>
              </a:endParaRPr>
            </a:p>
          </p:txBody>
        </p:sp>
        <p:grpSp>
          <p:nvGrpSpPr>
            <p:cNvPr id="2" name="Group 1">
              <a:extLst>
                <a:ext uri="{FF2B5EF4-FFF2-40B4-BE49-F238E27FC236}">
                  <a16:creationId xmlns:a16="http://schemas.microsoft.com/office/drawing/2014/main" id="{1D66296D-182C-402F-A3F7-0A1A24995352}"/>
                </a:ext>
              </a:extLst>
            </p:cNvPr>
            <p:cNvGrpSpPr/>
            <p:nvPr/>
          </p:nvGrpSpPr>
          <p:grpSpPr>
            <a:xfrm>
              <a:off x="1234778" y="292647"/>
              <a:ext cx="9338258" cy="5986219"/>
              <a:chOff x="1367126" y="793251"/>
              <a:chExt cx="9338258" cy="5986219"/>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21534" t="16576" r="18677" b="9186"/>
              <a:stretch/>
            </p:blipFill>
            <p:spPr>
              <a:xfrm>
                <a:off x="2597159" y="819482"/>
                <a:ext cx="6285773" cy="5574950"/>
              </a:xfrm>
              <a:prstGeom prst="rect">
                <a:avLst/>
              </a:prstGeom>
            </p:spPr>
          </p:pic>
          <p:sp>
            <p:nvSpPr>
              <p:cNvPr id="28" name="Shape 440"/>
              <p:cNvSpPr/>
              <p:nvPr/>
            </p:nvSpPr>
            <p:spPr>
              <a:xfrm>
                <a:off x="9146206" y="3917377"/>
                <a:ext cx="1208563" cy="279001"/>
              </a:xfrm>
              <a:prstGeom prst="rect">
                <a:avLst/>
              </a:prstGeom>
              <a:ln w="12700">
                <a:miter lim="400000"/>
              </a:ln>
              <a:effectLst/>
              <a:extLst>
                <a:ext uri="{C572A759-6A51-4108-AA02-DFA0A04FC94B}">
                  <ma14:wrappingTextBoxFlag xmlns="" xmlns:ma14="http://schemas.microsoft.com/office/mac/drawingml/2011/main" val="1"/>
                </a:ext>
              </a:extLst>
            </p:spPr>
            <p:txBody>
              <a:bodyPr lIns="25400" tIns="25400" rIns="25400" bIns="25400" anchor="ctr">
                <a:normAutofit/>
              </a:bodyPr>
              <a:lstStyle>
                <a:lvl1pPr algn="l">
                  <a:defRPr sz="2500" b="1">
                    <a:latin typeface="Helvetica"/>
                    <a:ea typeface="Helvetica"/>
                    <a:cs typeface="Helvetica"/>
                    <a:sym typeface="Helvetica"/>
                  </a:defRPr>
                </a:lvl1pPr>
              </a:lstStyle>
              <a:p>
                <a:pPr defTabSz="412750" hangingPunct="0"/>
                <a:r>
                  <a:rPr lang="en-US" sz="1250" b="0" kern="0" dirty="0">
                    <a:solidFill>
                      <a:srgbClr val="000000"/>
                    </a:solidFill>
                  </a:rPr>
                  <a:t>RESTROOMS</a:t>
                </a:r>
                <a:endParaRPr sz="1250" b="0" kern="0" dirty="0">
                  <a:solidFill>
                    <a:srgbClr val="000000"/>
                  </a:solidFill>
                </a:endParaRPr>
              </a:p>
            </p:txBody>
          </p:sp>
          <p:sp>
            <p:nvSpPr>
              <p:cNvPr id="31" name="Shape 440"/>
              <p:cNvSpPr/>
              <p:nvPr/>
            </p:nvSpPr>
            <p:spPr>
              <a:xfrm>
                <a:off x="8868126" y="3330081"/>
                <a:ext cx="1837258" cy="355600"/>
              </a:xfrm>
              <a:prstGeom prst="rect">
                <a:avLst/>
              </a:prstGeom>
              <a:ln w="12700">
                <a:miter lim="400000"/>
              </a:ln>
              <a:effectLst/>
              <a:extLst>
                <a:ext uri="{C572A759-6A51-4108-AA02-DFA0A04FC94B}">
                  <ma14:wrappingTextBoxFlag xmlns="" xmlns:ma14="http://schemas.microsoft.com/office/mac/drawingml/2011/main" val="1"/>
                </a:ext>
              </a:extLst>
            </p:spPr>
            <p:txBody>
              <a:bodyPr lIns="25400" tIns="25400" rIns="25400" bIns="25400" anchor="ctr">
                <a:normAutofit/>
              </a:bodyPr>
              <a:lstStyle>
                <a:lvl1pPr algn="l">
                  <a:defRPr sz="2500" b="1">
                    <a:latin typeface="Helvetica"/>
                    <a:ea typeface="Helvetica"/>
                    <a:cs typeface="Helvetica"/>
                    <a:sym typeface="Helvetica"/>
                  </a:defRPr>
                </a:lvl1pPr>
              </a:lstStyle>
              <a:p>
                <a:pPr defTabSz="412750" hangingPunct="0"/>
                <a:r>
                  <a:rPr lang="en-US" sz="1250" b="0" kern="0" dirty="0">
                    <a:solidFill>
                      <a:srgbClr val="000000"/>
                    </a:solidFill>
                  </a:rPr>
                  <a:t>STAIRS/ ELEVATORS</a:t>
                </a:r>
              </a:p>
            </p:txBody>
          </p:sp>
          <p:cxnSp>
            <p:nvCxnSpPr>
              <p:cNvPr id="32" name="Straight Arrow Connector 31"/>
              <p:cNvCxnSpPr/>
              <p:nvPr/>
            </p:nvCxnSpPr>
            <p:spPr>
              <a:xfrm flipH="1">
                <a:off x="6544006" y="3613580"/>
                <a:ext cx="3963282" cy="6700"/>
              </a:xfrm>
              <a:prstGeom prst="straightConnector1">
                <a:avLst/>
              </a:prstGeom>
              <a:ln w="12700">
                <a:solidFill>
                  <a:schemeClr val="tx1"/>
                </a:solidFill>
                <a:headEnd type="none" w="med" len="med"/>
                <a:tailEnd type="none" w="med" len="med"/>
              </a:ln>
            </p:spPr>
            <p:style>
              <a:lnRef idx="1">
                <a:schemeClr val="accent2"/>
              </a:lnRef>
              <a:fillRef idx="0">
                <a:schemeClr val="accent2"/>
              </a:fillRef>
              <a:effectRef idx="0">
                <a:schemeClr val="accent2"/>
              </a:effectRef>
              <a:fontRef idx="minor">
                <a:schemeClr val="tx1"/>
              </a:fontRef>
            </p:style>
          </p:cxnSp>
          <p:sp>
            <p:nvSpPr>
              <p:cNvPr id="33" name="Shape 440"/>
              <p:cNvSpPr/>
              <p:nvPr/>
            </p:nvSpPr>
            <p:spPr>
              <a:xfrm>
                <a:off x="1367126" y="3859240"/>
                <a:ext cx="1110125" cy="469479"/>
              </a:xfrm>
              <a:prstGeom prst="rect">
                <a:avLst/>
              </a:prstGeom>
              <a:ln w="12700">
                <a:miter lim="400000"/>
              </a:ln>
              <a:effectLst/>
              <a:extLst>
                <a:ext uri="{C572A759-6A51-4108-AA02-DFA0A04FC94B}">
                  <ma14:wrappingTextBoxFlag xmlns="" xmlns:ma14="http://schemas.microsoft.com/office/mac/drawingml/2011/main" val="1"/>
                </a:ext>
              </a:extLst>
            </p:spPr>
            <p:txBody>
              <a:bodyPr lIns="25400" tIns="25400" rIns="25400" bIns="25400" anchor="ctr">
                <a:normAutofit/>
              </a:bodyPr>
              <a:lstStyle>
                <a:lvl1pPr algn="l">
                  <a:defRPr sz="2500" b="1">
                    <a:latin typeface="Helvetica"/>
                    <a:ea typeface="Helvetica"/>
                    <a:cs typeface="Helvetica"/>
                    <a:sym typeface="Helvetica"/>
                  </a:defRPr>
                </a:lvl1pPr>
              </a:lstStyle>
              <a:p>
                <a:pPr defTabSz="412750" hangingPunct="0"/>
                <a:r>
                  <a:rPr lang="en-US" sz="1250" b="0" kern="0" dirty="0">
                    <a:solidFill>
                      <a:srgbClr val="000000"/>
                    </a:solidFill>
                  </a:rPr>
                  <a:t>SERVICE </a:t>
                </a:r>
              </a:p>
              <a:p>
                <a:pPr defTabSz="412750" hangingPunct="0"/>
                <a:r>
                  <a:rPr lang="en-US" sz="1250" b="0" kern="0" dirty="0">
                    <a:solidFill>
                      <a:srgbClr val="000000"/>
                    </a:solidFill>
                  </a:rPr>
                  <a:t>ELEVATOR</a:t>
                </a:r>
                <a:endParaRPr sz="1250" b="0" kern="0" dirty="0">
                  <a:solidFill>
                    <a:srgbClr val="000000"/>
                  </a:solidFill>
                </a:endParaRPr>
              </a:p>
            </p:txBody>
          </p:sp>
          <p:cxnSp>
            <p:nvCxnSpPr>
              <p:cNvPr id="34" name="Straight Arrow Connector 33"/>
              <p:cNvCxnSpPr/>
              <p:nvPr/>
            </p:nvCxnSpPr>
            <p:spPr>
              <a:xfrm flipV="1">
                <a:off x="1367126" y="3877753"/>
                <a:ext cx="3434975" cy="14687"/>
              </a:xfrm>
              <a:prstGeom prst="straightConnector1">
                <a:avLst/>
              </a:prstGeom>
              <a:ln w="12700">
                <a:solidFill>
                  <a:schemeClr val="tx1"/>
                </a:solidFill>
                <a:headEnd type="none" w="med" len="med"/>
                <a:tailEnd type="none" w="med" len="med"/>
              </a:ln>
            </p:spPr>
            <p:style>
              <a:lnRef idx="1">
                <a:schemeClr val="accent2"/>
              </a:lnRef>
              <a:fillRef idx="0">
                <a:schemeClr val="accent2"/>
              </a:fillRef>
              <a:effectRef idx="0">
                <a:schemeClr val="accent2"/>
              </a:effectRef>
              <a:fontRef idx="minor">
                <a:schemeClr val="tx1"/>
              </a:fontRef>
            </p:style>
          </p:cxnSp>
          <p:sp>
            <p:nvSpPr>
              <p:cNvPr id="38" name="Shape 440"/>
              <p:cNvSpPr/>
              <p:nvPr/>
            </p:nvSpPr>
            <p:spPr>
              <a:xfrm>
                <a:off x="8224824" y="1512668"/>
                <a:ext cx="1410167" cy="930092"/>
              </a:xfrm>
              <a:prstGeom prst="rect">
                <a:avLst/>
              </a:prstGeom>
              <a:ln w="12700">
                <a:miter lim="400000"/>
              </a:ln>
              <a:effectLst/>
              <a:extLst>
                <a:ext uri="{C572A759-6A51-4108-AA02-DFA0A04FC94B}">
                  <ma14:wrappingTextBoxFlag xmlns="" xmlns:ma14="http://schemas.microsoft.com/office/mac/drawingml/2011/main" val="1"/>
                </a:ext>
              </a:extLst>
            </p:spPr>
            <p:txBody>
              <a:bodyPr lIns="25400" tIns="25400" rIns="25400" bIns="25400" anchor="ctr">
                <a:normAutofit/>
              </a:bodyPr>
              <a:lstStyle>
                <a:lvl1pPr algn="l">
                  <a:defRPr sz="2500" b="1">
                    <a:latin typeface="Helvetica"/>
                    <a:ea typeface="Helvetica"/>
                    <a:cs typeface="Helvetica"/>
                    <a:sym typeface="Helvetica"/>
                  </a:defRPr>
                </a:lvl1pPr>
              </a:lstStyle>
              <a:p>
                <a:pPr defTabSz="412750" hangingPunct="0"/>
                <a:r>
                  <a:rPr lang="en-US" sz="1250" b="0" kern="0" dirty="0">
                    <a:solidFill>
                      <a:srgbClr val="000000"/>
                    </a:solidFill>
                  </a:rPr>
                  <a:t>200 SEAT AUDITORIUM</a:t>
                </a:r>
              </a:p>
            </p:txBody>
          </p:sp>
          <p:cxnSp>
            <p:nvCxnSpPr>
              <p:cNvPr id="41" name="Straight Arrow Connector 40"/>
              <p:cNvCxnSpPr>
                <a:cxnSpLocks/>
              </p:cNvCxnSpPr>
              <p:nvPr/>
            </p:nvCxnSpPr>
            <p:spPr>
              <a:xfrm flipH="1">
                <a:off x="6791498" y="2167770"/>
                <a:ext cx="2454102" cy="0"/>
              </a:xfrm>
              <a:prstGeom prst="straightConnector1">
                <a:avLst/>
              </a:prstGeom>
              <a:ln w="12700">
                <a:solidFill>
                  <a:schemeClr val="tx1"/>
                </a:solidFill>
                <a:headEnd type="none" w="med" len="med"/>
                <a:tailEnd type="none" w="med" len="med"/>
              </a:ln>
            </p:spPr>
            <p:style>
              <a:lnRef idx="1">
                <a:schemeClr val="accent2"/>
              </a:lnRef>
              <a:fillRef idx="0">
                <a:schemeClr val="accent2"/>
              </a:fillRef>
              <a:effectRef idx="0">
                <a:schemeClr val="accent2"/>
              </a:effectRef>
              <a:fontRef idx="minor">
                <a:schemeClr val="tx1"/>
              </a:fontRef>
            </p:style>
          </p:cxnSp>
          <p:sp>
            <p:nvSpPr>
              <p:cNvPr id="42" name="Shape 440"/>
              <p:cNvSpPr/>
              <p:nvPr/>
            </p:nvSpPr>
            <p:spPr>
              <a:xfrm>
                <a:off x="1379026" y="1794826"/>
                <a:ext cx="1218132" cy="469480"/>
              </a:xfrm>
              <a:prstGeom prst="rect">
                <a:avLst/>
              </a:prstGeom>
              <a:ln w="12700">
                <a:miter lim="400000"/>
              </a:ln>
              <a:effectLst/>
              <a:extLst>
                <a:ext uri="{C572A759-6A51-4108-AA02-DFA0A04FC94B}">
                  <ma14:wrappingTextBoxFlag xmlns="" xmlns:ma14="http://schemas.microsoft.com/office/mac/drawingml/2011/main" val="1"/>
                </a:ext>
              </a:extLst>
            </p:spPr>
            <p:txBody>
              <a:bodyPr lIns="25400" tIns="25400" rIns="25400" bIns="25400" anchor="ctr">
                <a:normAutofit/>
              </a:bodyPr>
              <a:lstStyle>
                <a:lvl1pPr algn="l">
                  <a:defRPr sz="2500" b="1">
                    <a:latin typeface="Helvetica"/>
                    <a:ea typeface="Helvetica"/>
                    <a:cs typeface="Helvetica"/>
                    <a:sym typeface="Helvetica"/>
                  </a:defRPr>
                </a:lvl1pPr>
              </a:lstStyle>
              <a:p>
                <a:pPr defTabSz="412750" hangingPunct="0"/>
                <a:r>
                  <a:rPr lang="en-US" sz="1250" b="0" kern="0" dirty="0">
                    <a:solidFill>
                      <a:srgbClr val="000000"/>
                    </a:solidFill>
                  </a:rPr>
                  <a:t>MECHANICAL</a:t>
                </a:r>
                <a:endParaRPr sz="1250" b="0" kern="0" dirty="0">
                  <a:solidFill>
                    <a:srgbClr val="000000"/>
                  </a:solidFill>
                </a:endParaRPr>
              </a:p>
            </p:txBody>
          </p:sp>
          <p:sp>
            <p:nvSpPr>
              <p:cNvPr id="47" name="Down Arrow 46"/>
              <p:cNvSpPr/>
              <p:nvPr/>
            </p:nvSpPr>
            <p:spPr>
              <a:xfrm>
                <a:off x="7392273" y="793251"/>
                <a:ext cx="403914" cy="352187"/>
              </a:xfrm>
              <a:prstGeom prst="downArrow">
                <a:avLst>
                  <a:gd name="adj1" fmla="val 29324"/>
                  <a:gd name="adj2" fmla="val 55566"/>
                </a:avLst>
              </a:prstGeom>
              <a:solidFill>
                <a:srgbClr val="C00000"/>
              </a:solidFill>
              <a:ln w="28575" cap="flat">
                <a:noFill/>
                <a:miter lim="400000"/>
              </a:ln>
              <a:effectLst>
                <a:outerShdw blurRad="50800" dist="63500" dir="8100000" algn="tr" rotWithShape="0">
                  <a:prstClr val="black">
                    <a:alpha val="40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ctr" defTabSz="412750" hangingPunct="0"/>
                <a:endParaRPr lang="en-US" sz="1600" kern="0" dirty="0">
                  <a:solidFill>
                    <a:srgbClr val="FFFFFF"/>
                  </a:solidFill>
                  <a:latin typeface="Calibri" panose="020F0502020204030204"/>
                  <a:sym typeface="Helvetica Light"/>
                </a:endParaRPr>
              </a:p>
            </p:txBody>
          </p:sp>
          <p:sp>
            <p:nvSpPr>
              <p:cNvPr id="40" name="Shape 440"/>
              <p:cNvSpPr/>
              <p:nvPr/>
            </p:nvSpPr>
            <p:spPr>
              <a:xfrm>
                <a:off x="8219341" y="6357850"/>
                <a:ext cx="2017898" cy="355600"/>
              </a:xfrm>
              <a:prstGeom prst="rect">
                <a:avLst/>
              </a:prstGeom>
              <a:ln w="12700">
                <a:miter lim="400000"/>
              </a:ln>
              <a:effectLst/>
              <a:extLst>
                <a:ext uri="{C572A759-6A51-4108-AA02-DFA0A04FC94B}">
                  <ma14:wrappingTextBoxFlag xmlns="" xmlns:ma14="http://schemas.microsoft.com/office/mac/drawingml/2011/main" val="1"/>
                </a:ext>
              </a:extLst>
            </p:spPr>
            <p:txBody>
              <a:bodyPr lIns="25400" tIns="25400" rIns="25400" bIns="25400" anchor="ctr">
                <a:normAutofit/>
              </a:bodyPr>
              <a:lstStyle>
                <a:lvl1pPr algn="l">
                  <a:defRPr sz="2500" b="1">
                    <a:latin typeface="Helvetica"/>
                    <a:ea typeface="Helvetica"/>
                    <a:cs typeface="Helvetica"/>
                    <a:sym typeface="Helvetica"/>
                  </a:defRPr>
                </a:lvl1pPr>
              </a:lstStyle>
              <a:p>
                <a:pPr defTabSz="412750" hangingPunct="0"/>
                <a:r>
                  <a:rPr lang="en-US" sz="1250" b="0" kern="0" dirty="0">
                    <a:solidFill>
                      <a:srgbClr val="000000"/>
                    </a:solidFill>
                  </a:rPr>
                  <a:t>60 CLASSROOM</a:t>
                </a:r>
                <a:endParaRPr sz="1250" b="0" kern="0" dirty="0">
                  <a:solidFill>
                    <a:srgbClr val="000000"/>
                  </a:solidFill>
                </a:endParaRPr>
              </a:p>
            </p:txBody>
          </p:sp>
          <p:cxnSp>
            <p:nvCxnSpPr>
              <p:cNvPr id="43" name="Straight Arrow Connector 42"/>
              <p:cNvCxnSpPr>
                <a:cxnSpLocks/>
              </p:cNvCxnSpPr>
              <p:nvPr/>
            </p:nvCxnSpPr>
            <p:spPr>
              <a:xfrm flipV="1">
                <a:off x="8188935" y="5239967"/>
                <a:ext cx="0" cy="1365106"/>
              </a:xfrm>
              <a:prstGeom prst="straightConnector1">
                <a:avLst/>
              </a:prstGeom>
              <a:ln w="12700">
                <a:solidFill>
                  <a:schemeClr val="tx1"/>
                </a:solidFill>
                <a:headEnd type="none" w="med" len="med"/>
                <a:tailEnd type="none" w="med" len="med"/>
              </a:ln>
            </p:spPr>
            <p:style>
              <a:lnRef idx="1">
                <a:schemeClr val="accent2"/>
              </a:lnRef>
              <a:fillRef idx="0">
                <a:schemeClr val="accent2"/>
              </a:fillRef>
              <a:effectRef idx="0">
                <a:schemeClr val="accent2"/>
              </a:effectRef>
              <a:fontRef idx="minor">
                <a:schemeClr val="tx1"/>
              </a:fontRef>
            </p:style>
          </p:cxnSp>
          <p:sp>
            <p:nvSpPr>
              <p:cNvPr id="48" name="Shape 440"/>
              <p:cNvSpPr/>
              <p:nvPr/>
            </p:nvSpPr>
            <p:spPr>
              <a:xfrm>
                <a:off x="1379027" y="4964214"/>
                <a:ext cx="1345878" cy="551506"/>
              </a:xfrm>
              <a:prstGeom prst="rect">
                <a:avLst/>
              </a:prstGeom>
              <a:ln w="12700">
                <a:miter lim="400000"/>
              </a:ln>
              <a:effectLst/>
              <a:extLst>
                <a:ext uri="{C572A759-6A51-4108-AA02-DFA0A04FC94B}">
                  <ma14:wrappingTextBoxFlag xmlns="" xmlns:ma14="http://schemas.microsoft.com/office/mac/drawingml/2011/main" val="1"/>
                </a:ext>
              </a:extLst>
            </p:spPr>
            <p:txBody>
              <a:bodyPr lIns="25400" tIns="25400" rIns="25400" bIns="25400" anchor="ctr">
                <a:normAutofit/>
              </a:bodyPr>
              <a:lstStyle>
                <a:lvl1pPr algn="l">
                  <a:defRPr sz="2500" b="1">
                    <a:latin typeface="Helvetica"/>
                    <a:ea typeface="Helvetica"/>
                    <a:cs typeface="Helvetica"/>
                    <a:sym typeface="Helvetica"/>
                  </a:defRPr>
                </a:lvl1pPr>
              </a:lstStyle>
              <a:p>
                <a:pPr defTabSz="412750" hangingPunct="0"/>
                <a:r>
                  <a:rPr lang="en-US" sz="1250" b="0" kern="0" dirty="0">
                    <a:solidFill>
                      <a:srgbClr val="000000"/>
                    </a:solidFill>
                  </a:rPr>
                  <a:t>80 SEAT CLASSROOM</a:t>
                </a:r>
                <a:endParaRPr sz="1250" b="0" kern="0" dirty="0">
                  <a:solidFill>
                    <a:srgbClr val="000000"/>
                  </a:solidFill>
                </a:endParaRPr>
              </a:p>
            </p:txBody>
          </p:sp>
          <p:cxnSp>
            <p:nvCxnSpPr>
              <p:cNvPr id="49" name="Straight Arrow Connector 48"/>
              <p:cNvCxnSpPr/>
              <p:nvPr/>
            </p:nvCxnSpPr>
            <p:spPr>
              <a:xfrm>
                <a:off x="1379027" y="5030716"/>
                <a:ext cx="2298492" cy="0"/>
              </a:xfrm>
              <a:prstGeom prst="straightConnector1">
                <a:avLst/>
              </a:prstGeom>
              <a:ln w="12700">
                <a:solidFill>
                  <a:schemeClr val="tx1"/>
                </a:solidFill>
                <a:headEnd type="none" w="med" len="med"/>
                <a:tailEnd type="none" w="med" len="med"/>
              </a:ln>
            </p:spPr>
            <p:style>
              <a:lnRef idx="1">
                <a:schemeClr val="accent2"/>
              </a:lnRef>
              <a:fillRef idx="0">
                <a:schemeClr val="accent2"/>
              </a:fillRef>
              <a:effectRef idx="0">
                <a:schemeClr val="accent2"/>
              </a:effectRef>
              <a:fontRef idx="minor">
                <a:schemeClr val="tx1"/>
              </a:fontRef>
            </p:style>
          </p:cxnSp>
          <p:sp>
            <p:nvSpPr>
              <p:cNvPr id="50" name="Shape 440"/>
              <p:cNvSpPr/>
              <p:nvPr/>
            </p:nvSpPr>
            <p:spPr>
              <a:xfrm>
                <a:off x="5344156" y="6119341"/>
                <a:ext cx="1011800" cy="660129"/>
              </a:xfrm>
              <a:prstGeom prst="rect">
                <a:avLst/>
              </a:prstGeom>
              <a:ln w="12700">
                <a:miter lim="400000"/>
              </a:ln>
              <a:effectLst/>
              <a:extLst>
                <a:ext uri="{C572A759-6A51-4108-AA02-DFA0A04FC94B}">
                  <ma14:wrappingTextBoxFlag xmlns="" xmlns:ma14="http://schemas.microsoft.com/office/mac/drawingml/2011/main" val="1"/>
                </a:ext>
              </a:extLst>
            </p:spPr>
            <p:txBody>
              <a:bodyPr lIns="25400" tIns="25400" rIns="25400" bIns="25400" anchor="ctr">
                <a:normAutofit/>
              </a:bodyPr>
              <a:lstStyle>
                <a:lvl1pPr algn="l">
                  <a:defRPr sz="2500" b="1">
                    <a:latin typeface="Helvetica"/>
                    <a:ea typeface="Helvetica"/>
                    <a:cs typeface="Helvetica"/>
                    <a:sym typeface="Helvetica"/>
                  </a:defRPr>
                </a:lvl1pPr>
              </a:lstStyle>
              <a:p>
                <a:pPr defTabSz="412750" hangingPunct="0"/>
                <a:r>
                  <a:rPr lang="en-US" sz="1250" b="0" kern="0" dirty="0">
                    <a:solidFill>
                      <a:srgbClr val="000000"/>
                    </a:solidFill>
                  </a:rPr>
                  <a:t>STUDENT </a:t>
                </a:r>
              </a:p>
              <a:p>
                <a:pPr defTabSz="412750" hangingPunct="0"/>
                <a:r>
                  <a:rPr lang="en-US" sz="1250" b="0" kern="0" dirty="0">
                    <a:solidFill>
                      <a:srgbClr val="000000"/>
                    </a:solidFill>
                  </a:rPr>
                  <a:t>STUDY</a:t>
                </a:r>
                <a:endParaRPr sz="1250" b="0" kern="0" dirty="0">
                  <a:solidFill>
                    <a:srgbClr val="000000"/>
                  </a:solidFill>
                </a:endParaRPr>
              </a:p>
            </p:txBody>
          </p:sp>
          <p:cxnSp>
            <p:nvCxnSpPr>
              <p:cNvPr id="51" name="Straight Arrow Connector 50"/>
              <p:cNvCxnSpPr/>
              <p:nvPr/>
            </p:nvCxnSpPr>
            <p:spPr>
              <a:xfrm flipV="1">
                <a:off x="5323104" y="4572000"/>
                <a:ext cx="21052" cy="2026755"/>
              </a:xfrm>
              <a:prstGeom prst="straightConnector1">
                <a:avLst/>
              </a:prstGeom>
              <a:ln w="12700">
                <a:solidFill>
                  <a:schemeClr val="tx1"/>
                </a:solidFill>
                <a:headEnd type="none" w="med" len="med"/>
                <a:tailEnd type="none" w="med" len="med"/>
              </a:ln>
            </p:spPr>
            <p:style>
              <a:lnRef idx="1">
                <a:schemeClr val="accent2"/>
              </a:lnRef>
              <a:fillRef idx="0">
                <a:schemeClr val="accent2"/>
              </a:fillRef>
              <a:effectRef idx="0">
                <a:schemeClr val="accent2"/>
              </a:effectRef>
              <a:fontRef idx="minor">
                <a:schemeClr val="tx1"/>
              </a:fontRef>
            </p:style>
          </p:cxnSp>
          <p:cxnSp>
            <p:nvCxnSpPr>
              <p:cNvPr id="53" name="Straight Arrow Connector 52"/>
              <p:cNvCxnSpPr>
                <a:cxnSpLocks/>
              </p:cNvCxnSpPr>
              <p:nvPr/>
            </p:nvCxnSpPr>
            <p:spPr>
              <a:xfrm flipV="1">
                <a:off x="4802101" y="5495325"/>
                <a:ext cx="0" cy="1007075"/>
              </a:xfrm>
              <a:prstGeom prst="straightConnector1">
                <a:avLst/>
              </a:prstGeom>
              <a:ln w="12700">
                <a:solidFill>
                  <a:schemeClr val="tx1"/>
                </a:solidFill>
                <a:headEnd type="none" w="med" len="med"/>
                <a:tailEnd type="none" w="med" len="med"/>
              </a:ln>
            </p:spPr>
            <p:style>
              <a:lnRef idx="1">
                <a:schemeClr val="accent2"/>
              </a:lnRef>
              <a:fillRef idx="0">
                <a:schemeClr val="accent2"/>
              </a:fillRef>
              <a:effectRef idx="0">
                <a:schemeClr val="accent2"/>
              </a:effectRef>
              <a:fontRef idx="minor">
                <a:schemeClr val="tx1"/>
              </a:fontRef>
            </p:style>
          </p:cxnSp>
          <p:sp>
            <p:nvSpPr>
              <p:cNvPr id="29" name="Down Arrow 28"/>
              <p:cNvSpPr/>
              <p:nvPr/>
            </p:nvSpPr>
            <p:spPr>
              <a:xfrm rot="5400000">
                <a:off x="8239442" y="3206480"/>
                <a:ext cx="403914" cy="352187"/>
              </a:xfrm>
              <a:prstGeom prst="downArrow">
                <a:avLst>
                  <a:gd name="adj1" fmla="val 29324"/>
                  <a:gd name="adj2" fmla="val 55566"/>
                </a:avLst>
              </a:prstGeom>
              <a:solidFill>
                <a:srgbClr val="C00000"/>
              </a:solidFill>
              <a:ln w="28575" cap="flat">
                <a:noFill/>
                <a:miter lim="400000"/>
              </a:ln>
              <a:effectLst>
                <a:outerShdw blurRad="50800" dist="63500" dir="8100000" algn="tr" rotWithShape="0">
                  <a:prstClr val="black">
                    <a:alpha val="40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ctr" defTabSz="412750" hangingPunct="0"/>
                <a:endParaRPr lang="en-US" sz="1600" kern="0" dirty="0">
                  <a:solidFill>
                    <a:srgbClr val="FFFFFF"/>
                  </a:solidFill>
                  <a:latin typeface="Calibri" panose="020F0502020204030204"/>
                  <a:sym typeface="Helvetica Light"/>
                </a:endParaRPr>
              </a:p>
            </p:txBody>
          </p:sp>
          <p:sp>
            <p:nvSpPr>
              <p:cNvPr id="30" name="Down Arrow 29"/>
              <p:cNvSpPr/>
              <p:nvPr/>
            </p:nvSpPr>
            <p:spPr>
              <a:xfrm rot="10800000">
                <a:off x="6205530" y="5810023"/>
                <a:ext cx="403914" cy="352187"/>
              </a:xfrm>
              <a:prstGeom prst="downArrow">
                <a:avLst>
                  <a:gd name="adj1" fmla="val 29324"/>
                  <a:gd name="adj2" fmla="val 55566"/>
                </a:avLst>
              </a:prstGeom>
              <a:solidFill>
                <a:srgbClr val="C00000"/>
              </a:solidFill>
              <a:ln w="28575" cap="flat">
                <a:noFill/>
                <a:miter lim="400000"/>
              </a:ln>
              <a:effectLst>
                <a:outerShdw blurRad="50800" dist="63500" dir="8100000" algn="tr" rotWithShape="0">
                  <a:prstClr val="black">
                    <a:alpha val="40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ctr" defTabSz="412750" hangingPunct="0"/>
                <a:endParaRPr lang="en-US" sz="1600" kern="0" dirty="0">
                  <a:solidFill>
                    <a:srgbClr val="FFFFFF"/>
                  </a:solidFill>
                  <a:latin typeface="Calibri" panose="020F0502020204030204"/>
                  <a:sym typeface="Helvetica Light"/>
                </a:endParaRPr>
              </a:p>
            </p:txBody>
          </p:sp>
          <p:sp>
            <p:nvSpPr>
              <p:cNvPr id="35" name="Down Arrow 34"/>
              <p:cNvSpPr/>
              <p:nvPr/>
            </p:nvSpPr>
            <p:spPr>
              <a:xfrm rot="16200000">
                <a:off x="2650951" y="3721705"/>
                <a:ext cx="403914" cy="352187"/>
              </a:xfrm>
              <a:prstGeom prst="downArrow">
                <a:avLst>
                  <a:gd name="adj1" fmla="val 29324"/>
                  <a:gd name="adj2" fmla="val 55566"/>
                </a:avLst>
              </a:prstGeom>
              <a:solidFill>
                <a:srgbClr val="C00000"/>
              </a:solidFill>
              <a:ln w="28575" cap="flat">
                <a:noFill/>
                <a:miter lim="400000"/>
              </a:ln>
              <a:effectLst>
                <a:outerShdw blurRad="50800" dist="63500" dir="8100000" algn="tr" rotWithShape="0">
                  <a:prstClr val="black">
                    <a:alpha val="40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ctr" defTabSz="412750" hangingPunct="0"/>
                <a:endParaRPr lang="en-US" sz="1600" kern="0" dirty="0">
                  <a:solidFill>
                    <a:srgbClr val="FFFFFF"/>
                  </a:solidFill>
                  <a:latin typeface="Calibri" panose="020F0502020204030204"/>
                  <a:sym typeface="Helvetica Light"/>
                </a:endParaRPr>
              </a:p>
            </p:txBody>
          </p:sp>
          <p:sp>
            <p:nvSpPr>
              <p:cNvPr id="26" name="Shape 440"/>
              <p:cNvSpPr/>
              <p:nvPr/>
            </p:nvSpPr>
            <p:spPr>
              <a:xfrm>
                <a:off x="1379027" y="2372418"/>
                <a:ext cx="1110125" cy="469479"/>
              </a:xfrm>
              <a:prstGeom prst="rect">
                <a:avLst/>
              </a:prstGeom>
              <a:ln w="12700">
                <a:miter lim="400000"/>
              </a:ln>
              <a:effectLst/>
              <a:extLst>
                <a:ext uri="{C572A759-6A51-4108-AA02-DFA0A04FC94B}">
                  <ma14:wrappingTextBoxFlag xmlns="" xmlns:ma14="http://schemas.microsoft.com/office/mac/drawingml/2011/main" val="1"/>
                </a:ext>
              </a:extLst>
            </p:spPr>
            <p:txBody>
              <a:bodyPr lIns="25400" tIns="25400" rIns="25400" bIns="25400" anchor="ctr">
                <a:normAutofit/>
              </a:bodyPr>
              <a:lstStyle>
                <a:lvl1pPr algn="l">
                  <a:defRPr sz="2500" b="1">
                    <a:latin typeface="Helvetica"/>
                    <a:ea typeface="Helvetica"/>
                    <a:cs typeface="Helvetica"/>
                    <a:sym typeface="Helvetica"/>
                  </a:defRPr>
                </a:lvl1pPr>
              </a:lstStyle>
              <a:p>
                <a:pPr defTabSz="412750" hangingPunct="0"/>
                <a:r>
                  <a:rPr lang="en-US" sz="1250" b="0" kern="0" dirty="0">
                    <a:solidFill>
                      <a:srgbClr val="000000"/>
                    </a:solidFill>
                  </a:rPr>
                  <a:t>LOADING</a:t>
                </a:r>
                <a:endParaRPr sz="1250" b="0" kern="0" dirty="0">
                  <a:solidFill>
                    <a:srgbClr val="000000"/>
                  </a:solidFill>
                </a:endParaRPr>
              </a:p>
            </p:txBody>
          </p:sp>
          <p:cxnSp>
            <p:nvCxnSpPr>
              <p:cNvPr id="27" name="Straight Arrow Connector 26"/>
              <p:cNvCxnSpPr/>
              <p:nvPr/>
            </p:nvCxnSpPr>
            <p:spPr>
              <a:xfrm flipH="1">
                <a:off x="5426577" y="4159608"/>
                <a:ext cx="4768775" cy="23665"/>
              </a:xfrm>
              <a:prstGeom prst="straightConnector1">
                <a:avLst/>
              </a:prstGeom>
              <a:ln w="12700">
                <a:solidFill>
                  <a:schemeClr val="tx1"/>
                </a:solidFill>
                <a:headEnd type="none" w="med" len="med"/>
                <a:tailEnd type="none" w="med" len="med"/>
              </a:ln>
            </p:spPr>
            <p:style>
              <a:lnRef idx="1">
                <a:schemeClr val="accent2"/>
              </a:lnRef>
              <a:fillRef idx="0">
                <a:schemeClr val="accent2"/>
              </a:fillRef>
              <a:effectRef idx="0">
                <a:schemeClr val="accent2"/>
              </a:effectRef>
              <a:fontRef idx="minor">
                <a:schemeClr val="tx1"/>
              </a:fontRef>
            </p:style>
          </p:cxnSp>
          <p:cxnSp>
            <p:nvCxnSpPr>
              <p:cNvPr id="36" name="Straight Arrow Connector 35"/>
              <p:cNvCxnSpPr/>
              <p:nvPr/>
            </p:nvCxnSpPr>
            <p:spPr>
              <a:xfrm flipV="1">
                <a:off x="1367126" y="2709949"/>
                <a:ext cx="1550642" cy="1028"/>
              </a:xfrm>
              <a:prstGeom prst="straightConnector1">
                <a:avLst/>
              </a:prstGeom>
              <a:ln w="12700">
                <a:solidFill>
                  <a:schemeClr val="tx1"/>
                </a:solidFill>
                <a:headEnd type="none" w="med" len="med"/>
                <a:tailEnd type="none" w="med" len="med"/>
              </a:ln>
            </p:spPr>
            <p:style>
              <a:lnRef idx="1">
                <a:schemeClr val="accent2"/>
              </a:lnRef>
              <a:fillRef idx="0">
                <a:schemeClr val="accent2"/>
              </a:fillRef>
              <a:effectRef idx="0">
                <a:schemeClr val="accent2"/>
              </a:effectRef>
              <a:fontRef idx="minor">
                <a:schemeClr val="tx1"/>
              </a:fontRef>
            </p:style>
          </p:cxnSp>
          <p:cxnSp>
            <p:nvCxnSpPr>
              <p:cNvPr id="37" name="Straight Arrow Connector 36"/>
              <p:cNvCxnSpPr/>
              <p:nvPr/>
            </p:nvCxnSpPr>
            <p:spPr>
              <a:xfrm>
                <a:off x="1390043" y="2136490"/>
                <a:ext cx="2059739" cy="0"/>
              </a:xfrm>
              <a:prstGeom prst="straightConnector1">
                <a:avLst/>
              </a:prstGeom>
              <a:ln w="12700">
                <a:solidFill>
                  <a:schemeClr val="tx1"/>
                </a:solidFill>
                <a:headEnd type="none" w="med" len="med"/>
                <a:tailEnd type="none" w="med" len="med"/>
              </a:ln>
            </p:spPr>
            <p:style>
              <a:lnRef idx="1">
                <a:schemeClr val="accent2"/>
              </a:lnRef>
              <a:fillRef idx="0">
                <a:schemeClr val="accent2"/>
              </a:fillRef>
              <a:effectRef idx="0">
                <a:schemeClr val="accent2"/>
              </a:effectRef>
              <a:fontRef idx="minor">
                <a:schemeClr val="tx1"/>
              </a:fontRef>
            </p:style>
          </p:cxnSp>
        </p:grpSp>
      </p:grpSp>
      <p:sp>
        <p:nvSpPr>
          <p:cNvPr id="4" name="TextBox 3">
            <a:extLst>
              <a:ext uri="{FF2B5EF4-FFF2-40B4-BE49-F238E27FC236}">
                <a16:creationId xmlns:a16="http://schemas.microsoft.com/office/drawing/2014/main" id="{29DD36AD-46AA-42CD-AF6D-434BE927F3A2}"/>
              </a:ext>
            </a:extLst>
          </p:cNvPr>
          <p:cNvSpPr txBox="1"/>
          <p:nvPr/>
        </p:nvSpPr>
        <p:spPr>
          <a:xfrm>
            <a:off x="16079" y="42268"/>
            <a:ext cx="12192000" cy="523220"/>
          </a:xfrm>
          <a:prstGeom prst="rect">
            <a:avLst/>
          </a:prstGeom>
          <a:noFill/>
        </p:spPr>
        <p:txBody>
          <a:bodyPr wrap="square" rtlCol="0">
            <a:spAutoFit/>
          </a:bodyPr>
          <a:lstStyle/>
          <a:p>
            <a:pPr lvl="1"/>
            <a:r>
              <a:rPr lang="en-US" sz="2800" dirty="0">
                <a:latin typeface="+mj-lt"/>
              </a:rPr>
              <a:t>Academic Learning Center, Level 1 Plan:</a:t>
            </a:r>
          </a:p>
        </p:txBody>
      </p:sp>
    </p:spTree>
    <p:extLst>
      <p:ext uri="{BB962C8B-B14F-4D97-AF65-F5344CB8AC3E}">
        <p14:creationId xmlns:p14="http://schemas.microsoft.com/office/powerpoint/2010/main" val="27163103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742387" y="1162879"/>
            <a:ext cx="1948282" cy="17748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t">
            <a:spAutoFit/>
          </a:bodyPr>
          <a:lstStyle/>
          <a:p>
            <a:pPr defTabSz="412750" hangingPunct="0"/>
            <a:r>
              <a:rPr lang="en-US" sz="1600" b="1" kern="0" dirty="0">
                <a:solidFill>
                  <a:srgbClr val="000000"/>
                </a:solidFill>
                <a:latin typeface="Arial Narrow" panose="020B0606020202030204" pitchFamily="34" charset="0"/>
                <a:sym typeface="Helvetica Light"/>
              </a:rPr>
              <a:t>FLOOR EXITING</a:t>
            </a:r>
          </a:p>
          <a:p>
            <a:pPr defTabSz="412750" hangingPunct="0"/>
            <a:r>
              <a:rPr lang="en-US" sz="1200" b="1" kern="0" dirty="0">
                <a:solidFill>
                  <a:srgbClr val="000000"/>
                </a:solidFill>
                <a:latin typeface="Arial Narrow" panose="020B0606020202030204" pitchFamily="34" charset="0"/>
                <a:sym typeface="Helvetica Light"/>
              </a:rPr>
              <a:t>STAIRS ACCOMMODATE:</a:t>
            </a:r>
          </a:p>
          <a:p>
            <a:pPr defTabSz="412750" hangingPunct="0"/>
            <a:r>
              <a:rPr lang="en-US" sz="2000" b="1" kern="0" dirty="0">
                <a:solidFill>
                  <a:srgbClr val="000000"/>
                </a:solidFill>
                <a:latin typeface="Arial Narrow" panose="020B0606020202030204" pitchFamily="34" charset="0"/>
                <a:sym typeface="Helvetica Light"/>
              </a:rPr>
              <a:t>720</a:t>
            </a:r>
          </a:p>
          <a:p>
            <a:pPr defTabSz="412750" hangingPunct="0"/>
            <a:endParaRPr lang="en-US" sz="1200" b="1" kern="0" dirty="0">
              <a:solidFill>
                <a:srgbClr val="000000"/>
              </a:solidFill>
              <a:latin typeface="Arial Narrow" panose="020B0606020202030204" pitchFamily="34" charset="0"/>
              <a:sym typeface="Helvetica Light"/>
            </a:endParaRPr>
          </a:p>
          <a:p>
            <a:pPr defTabSz="412750" hangingPunct="0"/>
            <a:r>
              <a:rPr lang="en-US" sz="1200" b="1" kern="0" dirty="0">
                <a:solidFill>
                  <a:srgbClr val="000000"/>
                </a:solidFill>
                <a:latin typeface="Arial Narrow" panose="020B0606020202030204" pitchFamily="34" charset="0"/>
                <a:sym typeface="Helvetica Light"/>
              </a:rPr>
              <a:t>TOTAL OCCUPANCY COUNT</a:t>
            </a:r>
          </a:p>
          <a:p>
            <a:pPr defTabSz="412750" hangingPunct="0"/>
            <a:r>
              <a:rPr lang="en-US" sz="1600" b="1" kern="0" dirty="0">
                <a:solidFill>
                  <a:srgbClr val="FF0000"/>
                </a:solidFill>
                <a:latin typeface="Arial Narrow" panose="020B0606020202030204" pitchFamily="34" charset="0"/>
                <a:sym typeface="Helvetica Light"/>
              </a:rPr>
              <a:t>±</a:t>
            </a:r>
            <a:r>
              <a:rPr lang="en-US" sz="2000" b="1" kern="0" dirty="0">
                <a:solidFill>
                  <a:srgbClr val="FF0000"/>
                </a:solidFill>
                <a:latin typeface="Arial Narrow" panose="020B0606020202030204" pitchFamily="34" charset="0"/>
                <a:sym typeface="Helvetica Light"/>
              </a:rPr>
              <a:t>680</a:t>
            </a:r>
          </a:p>
          <a:p>
            <a:pPr defTabSz="412750" hangingPunct="0"/>
            <a:endParaRPr lang="en-US" sz="2000" b="1" kern="0" dirty="0">
              <a:solidFill>
                <a:srgbClr val="FF0000"/>
              </a:solidFill>
              <a:latin typeface="Arial Narrow" panose="020B0606020202030204" pitchFamily="34" charset="0"/>
              <a:sym typeface="Helvetica Light"/>
            </a:endParaRPr>
          </a:p>
        </p:txBody>
      </p:sp>
      <p:sp>
        <p:nvSpPr>
          <p:cNvPr id="2" name="Rectangle 1"/>
          <p:cNvSpPr/>
          <p:nvPr/>
        </p:nvSpPr>
        <p:spPr>
          <a:xfrm>
            <a:off x="6951728" y="5059257"/>
            <a:ext cx="421662" cy="297517"/>
          </a:xfrm>
          <a:prstGeom prst="rect">
            <a:avLst/>
          </a:prstGeom>
          <a:solidFill>
            <a:srgbClr val="CEDBEB"/>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ctr" defTabSz="412750" hangingPunct="0"/>
            <a:endParaRPr lang="en-US" sz="1600" kern="0">
              <a:solidFill>
                <a:srgbClr val="FFFFFF"/>
              </a:solidFill>
              <a:latin typeface="Calibri" panose="020F0502020204030204"/>
              <a:sym typeface="Helvetica Light"/>
            </a:endParaRPr>
          </a:p>
        </p:txBody>
      </p:sp>
      <p:grpSp>
        <p:nvGrpSpPr>
          <p:cNvPr id="5" name="Group 4">
            <a:extLst>
              <a:ext uri="{FF2B5EF4-FFF2-40B4-BE49-F238E27FC236}">
                <a16:creationId xmlns:a16="http://schemas.microsoft.com/office/drawing/2014/main" id="{6B4F89F8-694F-4FA4-9CDD-9B16DDA0D23C}"/>
              </a:ext>
            </a:extLst>
          </p:cNvPr>
          <p:cNvGrpSpPr/>
          <p:nvPr/>
        </p:nvGrpSpPr>
        <p:grpSpPr>
          <a:xfrm>
            <a:off x="1285086" y="526722"/>
            <a:ext cx="8849072" cy="5735020"/>
            <a:chOff x="1236960" y="683923"/>
            <a:chExt cx="8849072" cy="5735020"/>
          </a:xfrm>
        </p:grpSpPr>
        <p:pic>
          <p:nvPicPr>
            <p:cNvPr id="31" name="Picture 30">
              <a:extLst>
                <a:ext uri="{FF2B5EF4-FFF2-40B4-BE49-F238E27FC236}">
                  <a16:creationId xmlns:a16="http://schemas.microsoft.com/office/drawing/2014/main" id="{2FCFDEED-084B-412F-8196-F7A5EF6B5E3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6692"/>
            <a:stretch/>
          </p:blipFill>
          <p:spPr>
            <a:xfrm>
              <a:off x="1236960" y="914400"/>
              <a:ext cx="8849072" cy="5504543"/>
            </a:xfrm>
            <a:prstGeom prst="rect">
              <a:avLst/>
            </a:prstGeom>
          </p:spPr>
        </p:pic>
        <p:cxnSp>
          <p:nvCxnSpPr>
            <p:cNvPr id="18" name="Straight Connector 17"/>
            <p:cNvCxnSpPr/>
            <p:nvPr/>
          </p:nvCxnSpPr>
          <p:spPr>
            <a:xfrm rot="16200000">
              <a:off x="3523826" y="1214064"/>
              <a:ext cx="612322" cy="0"/>
            </a:xfrm>
            <a:prstGeom prst="line">
              <a:avLst/>
            </a:prstGeom>
            <a:noFill/>
            <a:ln w="25400" cap="flat">
              <a:solidFill>
                <a:srgbClr val="000000"/>
              </a:solidFill>
              <a:prstDash val="solid"/>
              <a:miter lim="400000"/>
            </a:ln>
            <a:effectLst/>
            <a:sp3d/>
          </p:spPr>
          <p:style>
            <a:lnRef idx="0">
              <a:scrgbClr r="0" g="0" b="0"/>
            </a:lnRef>
            <a:fillRef idx="0">
              <a:scrgbClr r="0" g="0" b="0"/>
            </a:fillRef>
            <a:effectRef idx="0">
              <a:scrgbClr r="0" g="0" b="0"/>
            </a:effectRef>
            <a:fontRef idx="none"/>
          </p:style>
        </p:cxnSp>
        <p:sp>
          <p:nvSpPr>
            <p:cNvPr id="19" name="TextBox 18"/>
            <p:cNvSpPr txBox="1"/>
            <p:nvPr/>
          </p:nvSpPr>
          <p:spPr>
            <a:xfrm>
              <a:off x="3485398" y="683923"/>
              <a:ext cx="734786" cy="26674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ctr" defTabSz="412750" hangingPunct="0"/>
              <a:r>
                <a:rPr lang="en-US" sz="1400" kern="0" dirty="0">
                  <a:solidFill>
                    <a:srgbClr val="000000"/>
                  </a:solidFill>
                  <a:latin typeface="Calibri" panose="020F0502020204030204"/>
                  <a:sym typeface="Helvetica Light"/>
                </a:rPr>
                <a:t>50 PPL</a:t>
              </a:r>
              <a:endParaRPr lang="en-US" sz="1200" kern="0" dirty="0">
                <a:solidFill>
                  <a:srgbClr val="000000"/>
                </a:solidFill>
                <a:latin typeface="Calibri" panose="020F0502020204030204"/>
                <a:sym typeface="Helvetica Light"/>
              </a:endParaRPr>
            </a:p>
          </p:txBody>
        </p:sp>
        <p:cxnSp>
          <p:nvCxnSpPr>
            <p:cNvPr id="20" name="Straight Connector 19"/>
            <p:cNvCxnSpPr/>
            <p:nvPr/>
          </p:nvCxnSpPr>
          <p:spPr>
            <a:xfrm flipV="1">
              <a:off x="4653645" y="916068"/>
              <a:ext cx="3188" cy="726243"/>
            </a:xfrm>
            <a:prstGeom prst="line">
              <a:avLst/>
            </a:prstGeom>
            <a:noFill/>
            <a:ln w="25400" cap="flat">
              <a:solidFill>
                <a:srgbClr val="000000"/>
              </a:solidFill>
              <a:prstDash val="solid"/>
              <a:miter lim="400000"/>
            </a:ln>
            <a:effectLst/>
            <a:sp3d/>
          </p:spPr>
          <p:style>
            <a:lnRef idx="0">
              <a:scrgbClr r="0" g="0" b="0"/>
            </a:lnRef>
            <a:fillRef idx="0">
              <a:scrgbClr r="0" g="0" b="0"/>
            </a:fillRef>
            <a:effectRef idx="0">
              <a:scrgbClr r="0" g="0" b="0"/>
            </a:effectRef>
            <a:fontRef idx="none"/>
          </p:style>
        </p:cxnSp>
        <p:sp>
          <p:nvSpPr>
            <p:cNvPr id="21" name="TextBox 20"/>
            <p:cNvSpPr txBox="1"/>
            <p:nvPr/>
          </p:nvSpPr>
          <p:spPr>
            <a:xfrm>
              <a:off x="4312243" y="692088"/>
              <a:ext cx="734786" cy="26674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ctr" defTabSz="412750" hangingPunct="0"/>
              <a:r>
                <a:rPr lang="en-US" sz="1400" kern="0" dirty="0">
                  <a:solidFill>
                    <a:srgbClr val="000000"/>
                  </a:solidFill>
                  <a:latin typeface="Calibri" panose="020F0502020204030204"/>
                  <a:sym typeface="Helvetica Light"/>
                </a:rPr>
                <a:t>30 PPL</a:t>
              </a:r>
              <a:endParaRPr lang="en-US" sz="1200" kern="0" dirty="0">
                <a:solidFill>
                  <a:srgbClr val="000000"/>
                </a:solidFill>
                <a:latin typeface="Calibri" panose="020F0502020204030204"/>
                <a:sym typeface="Helvetica Light"/>
              </a:endParaRPr>
            </a:p>
          </p:txBody>
        </p:sp>
        <p:cxnSp>
          <p:nvCxnSpPr>
            <p:cNvPr id="22" name="Straight Connector 21"/>
            <p:cNvCxnSpPr/>
            <p:nvPr/>
          </p:nvCxnSpPr>
          <p:spPr>
            <a:xfrm flipV="1">
              <a:off x="5858329" y="907904"/>
              <a:ext cx="0" cy="734408"/>
            </a:xfrm>
            <a:prstGeom prst="line">
              <a:avLst/>
            </a:prstGeom>
            <a:noFill/>
            <a:ln w="25400" cap="flat">
              <a:solidFill>
                <a:srgbClr val="000000"/>
              </a:solidFill>
              <a:prstDash val="solid"/>
              <a:miter lim="400000"/>
            </a:ln>
            <a:effectLst/>
            <a:sp3d/>
          </p:spPr>
          <p:style>
            <a:lnRef idx="0">
              <a:scrgbClr r="0" g="0" b="0"/>
            </a:lnRef>
            <a:fillRef idx="0">
              <a:scrgbClr r="0" g="0" b="0"/>
            </a:fillRef>
            <a:effectRef idx="0">
              <a:scrgbClr r="0" g="0" b="0"/>
            </a:effectRef>
            <a:fontRef idx="none"/>
          </p:style>
        </p:cxnSp>
        <p:sp>
          <p:nvSpPr>
            <p:cNvPr id="23" name="TextBox 22"/>
            <p:cNvSpPr txBox="1"/>
            <p:nvPr/>
          </p:nvSpPr>
          <p:spPr>
            <a:xfrm>
              <a:off x="5513740" y="683923"/>
              <a:ext cx="734786" cy="26674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ctr" defTabSz="412750" hangingPunct="0"/>
              <a:r>
                <a:rPr lang="en-US" sz="1400" kern="0" dirty="0">
                  <a:solidFill>
                    <a:srgbClr val="000000"/>
                  </a:solidFill>
                  <a:latin typeface="Calibri" panose="020F0502020204030204"/>
                  <a:sym typeface="Helvetica Light"/>
                </a:rPr>
                <a:t>40 PPL</a:t>
              </a:r>
              <a:endParaRPr lang="en-US" sz="1200" kern="0" dirty="0">
                <a:solidFill>
                  <a:srgbClr val="000000"/>
                </a:solidFill>
                <a:latin typeface="Calibri" panose="020F0502020204030204"/>
                <a:sym typeface="Helvetica Light"/>
              </a:endParaRPr>
            </a:p>
          </p:txBody>
        </p:sp>
        <p:cxnSp>
          <p:nvCxnSpPr>
            <p:cNvPr id="25" name="Straight Connector 24"/>
            <p:cNvCxnSpPr/>
            <p:nvPr/>
          </p:nvCxnSpPr>
          <p:spPr>
            <a:xfrm flipV="1">
              <a:off x="6960040" y="907904"/>
              <a:ext cx="0" cy="734408"/>
            </a:xfrm>
            <a:prstGeom prst="line">
              <a:avLst/>
            </a:prstGeom>
            <a:noFill/>
            <a:ln w="25400" cap="flat">
              <a:solidFill>
                <a:srgbClr val="000000"/>
              </a:solidFill>
              <a:prstDash val="solid"/>
              <a:miter lim="400000"/>
            </a:ln>
            <a:effectLst/>
            <a:sp3d/>
          </p:spPr>
          <p:style>
            <a:lnRef idx="0">
              <a:scrgbClr r="0" g="0" b="0"/>
            </a:lnRef>
            <a:fillRef idx="0">
              <a:scrgbClr r="0" g="0" b="0"/>
            </a:fillRef>
            <a:effectRef idx="0">
              <a:scrgbClr r="0" g="0" b="0"/>
            </a:effectRef>
            <a:fontRef idx="none"/>
          </p:style>
        </p:cxnSp>
        <p:sp>
          <p:nvSpPr>
            <p:cNvPr id="27" name="TextBox 26"/>
            <p:cNvSpPr txBox="1"/>
            <p:nvPr/>
          </p:nvSpPr>
          <p:spPr>
            <a:xfrm>
              <a:off x="6615451" y="683923"/>
              <a:ext cx="734786" cy="26674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ctr" defTabSz="412750" hangingPunct="0"/>
              <a:r>
                <a:rPr lang="en-US" sz="1400" kern="0" dirty="0">
                  <a:solidFill>
                    <a:srgbClr val="000000"/>
                  </a:solidFill>
                  <a:latin typeface="Calibri" panose="020F0502020204030204"/>
                  <a:sym typeface="Helvetica Light"/>
                </a:rPr>
                <a:t>40 PPL</a:t>
              </a:r>
              <a:endParaRPr lang="en-US" sz="1200" kern="0" dirty="0">
                <a:solidFill>
                  <a:srgbClr val="000000"/>
                </a:solidFill>
                <a:latin typeface="Calibri" panose="020F0502020204030204"/>
                <a:sym typeface="Helvetica Light"/>
              </a:endParaRPr>
            </a:p>
          </p:txBody>
        </p:sp>
        <p:sp>
          <p:nvSpPr>
            <p:cNvPr id="68" name="TextBox 67"/>
            <p:cNvSpPr txBox="1"/>
            <p:nvPr/>
          </p:nvSpPr>
          <p:spPr>
            <a:xfrm>
              <a:off x="1732165" y="2841649"/>
              <a:ext cx="734786" cy="26674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ctr" defTabSz="412750" hangingPunct="0"/>
              <a:r>
                <a:rPr lang="en-US" sz="1400" kern="0" dirty="0">
                  <a:solidFill>
                    <a:srgbClr val="000000"/>
                  </a:solidFill>
                  <a:latin typeface="Calibri" panose="020F0502020204030204"/>
                  <a:sym typeface="Helvetica Light"/>
                </a:rPr>
                <a:t>50 PPL</a:t>
              </a:r>
              <a:endParaRPr lang="en-US" sz="1200" kern="0" dirty="0">
                <a:solidFill>
                  <a:srgbClr val="000000"/>
                </a:solidFill>
                <a:latin typeface="Calibri" panose="020F0502020204030204"/>
                <a:sym typeface="Helvetica Light"/>
              </a:endParaRPr>
            </a:p>
          </p:txBody>
        </p:sp>
        <p:sp>
          <p:nvSpPr>
            <p:cNvPr id="69" name="TextBox 68"/>
            <p:cNvSpPr txBox="1"/>
            <p:nvPr/>
          </p:nvSpPr>
          <p:spPr>
            <a:xfrm>
              <a:off x="1733568" y="4102331"/>
              <a:ext cx="734786" cy="26674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ctr" defTabSz="412750" hangingPunct="0"/>
              <a:r>
                <a:rPr lang="en-US" sz="1400" kern="0" dirty="0">
                  <a:solidFill>
                    <a:srgbClr val="000000"/>
                  </a:solidFill>
                  <a:latin typeface="Calibri" panose="020F0502020204030204"/>
                  <a:sym typeface="Helvetica Light"/>
                </a:rPr>
                <a:t>30 PPL</a:t>
              </a:r>
              <a:endParaRPr lang="en-US" sz="1200" kern="0" dirty="0">
                <a:solidFill>
                  <a:srgbClr val="000000"/>
                </a:solidFill>
                <a:latin typeface="Calibri" panose="020F0502020204030204"/>
                <a:sym typeface="Helvetica Light"/>
              </a:endParaRPr>
            </a:p>
          </p:txBody>
        </p:sp>
        <p:sp>
          <p:nvSpPr>
            <p:cNvPr id="70" name="TextBox 69"/>
            <p:cNvSpPr txBox="1"/>
            <p:nvPr/>
          </p:nvSpPr>
          <p:spPr>
            <a:xfrm>
              <a:off x="8526047" y="2334187"/>
              <a:ext cx="734786" cy="26674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ctr" defTabSz="412750" hangingPunct="0"/>
              <a:r>
                <a:rPr lang="en-US" sz="1400" kern="0" dirty="0">
                  <a:solidFill>
                    <a:srgbClr val="000000"/>
                  </a:solidFill>
                  <a:latin typeface="Calibri" panose="020F0502020204030204"/>
                  <a:sym typeface="Helvetica Light"/>
                </a:rPr>
                <a:t>50 PPL</a:t>
              </a:r>
              <a:endParaRPr lang="en-US" sz="1200" kern="0" dirty="0">
                <a:solidFill>
                  <a:srgbClr val="000000"/>
                </a:solidFill>
                <a:latin typeface="Calibri" panose="020F0502020204030204"/>
                <a:sym typeface="Helvetica Light"/>
              </a:endParaRPr>
            </a:p>
          </p:txBody>
        </p:sp>
        <p:sp>
          <p:nvSpPr>
            <p:cNvPr id="71" name="TextBox 70"/>
            <p:cNvSpPr txBox="1"/>
            <p:nvPr/>
          </p:nvSpPr>
          <p:spPr>
            <a:xfrm>
              <a:off x="8536863" y="2937724"/>
              <a:ext cx="734786" cy="26674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ctr" defTabSz="412750" hangingPunct="0"/>
              <a:r>
                <a:rPr lang="en-US" sz="1400" kern="0" dirty="0">
                  <a:solidFill>
                    <a:srgbClr val="000000"/>
                  </a:solidFill>
                  <a:latin typeface="Calibri" panose="020F0502020204030204"/>
                  <a:sym typeface="Helvetica Light"/>
                </a:rPr>
                <a:t>50 PPL</a:t>
              </a:r>
              <a:endParaRPr lang="en-US" sz="1200" kern="0" dirty="0">
                <a:solidFill>
                  <a:srgbClr val="000000"/>
                </a:solidFill>
                <a:latin typeface="Calibri" panose="020F0502020204030204"/>
                <a:sym typeface="Helvetica Light"/>
              </a:endParaRPr>
            </a:p>
          </p:txBody>
        </p:sp>
        <p:sp>
          <p:nvSpPr>
            <p:cNvPr id="72" name="TextBox 71"/>
            <p:cNvSpPr txBox="1"/>
            <p:nvPr/>
          </p:nvSpPr>
          <p:spPr>
            <a:xfrm>
              <a:off x="8837738" y="4903959"/>
              <a:ext cx="734786" cy="26674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ctr" defTabSz="412750" hangingPunct="0"/>
              <a:r>
                <a:rPr lang="en-US" sz="1400" kern="0" dirty="0">
                  <a:solidFill>
                    <a:srgbClr val="000000"/>
                  </a:solidFill>
                  <a:latin typeface="Calibri" panose="020F0502020204030204"/>
                  <a:sym typeface="Helvetica Light"/>
                </a:rPr>
                <a:t>60 PPL</a:t>
              </a:r>
              <a:endParaRPr lang="en-US" sz="1200" kern="0" dirty="0">
                <a:solidFill>
                  <a:srgbClr val="000000"/>
                </a:solidFill>
                <a:latin typeface="Calibri" panose="020F0502020204030204"/>
                <a:sym typeface="Helvetica Light"/>
              </a:endParaRPr>
            </a:p>
          </p:txBody>
        </p:sp>
        <p:cxnSp>
          <p:nvCxnSpPr>
            <p:cNvPr id="78" name="Straight Connector 77"/>
            <p:cNvCxnSpPr>
              <a:stCxn id="72" idx="1"/>
            </p:cNvCxnSpPr>
            <p:nvPr/>
          </p:nvCxnSpPr>
          <p:spPr>
            <a:xfrm flipH="1">
              <a:off x="8204662" y="5037329"/>
              <a:ext cx="633076" cy="1"/>
            </a:xfrm>
            <a:prstGeom prst="line">
              <a:avLst/>
            </a:prstGeom>
            <a:noFill/>
            <a:ln w="25400" cap="flat">
              <a:solidFill>
                <a:srgbClr val="000000"/>
              </a:solidFill>
              <a:prstDash val="solid"/>
              <a:miter lim="400000"/>
            </a:ln>
            <a:effectLst/>
            <a:sp3d/>
          </p:spPr>
          <p:style>
            <a:lnRef idx="0">
              <a:scrgbClr r="0" g="0" b="0"/>
            </a:lnRef>
            <a:fillRef idx="0">
              <a:scrgbClr r="0" g="0" b="0"/>
            </a:fillRef>
            <a:effectRef idx="0">
              <a:scrgbClr r="0" g="0" b="0"/>
            </a:effectRef>
            <a:fontRef idx="none"/>
          </p:style>
        </p:cxnSp>
        <p:cxnSp>
          <p:nvCxnSpPr>
            <p:cNvPr id="80" name="Straight Connector 79"/>
            <p:cNvCxnSpPr>
              <a:stCxn id="68" idx="3"/>
            </p:cNvCxnSpPr>
            <p:nvPr/>
          </p:nvCxnSpPr>
          <p:spPr>
            <a:xfrm>
              <a:off x="2466951" y="2975019"/>
              <a:ext cx="783326" cy="1"/>
            </a:xfrm>
            <a:prstGeom prst="line">
              <a:avLst/>
            </a:prstGeom>
            <a:noFill/>
            <a:ln w="25400" cap="flat">
              <a:solidFill>
                <a:srgbClr val="000000"/>
              </a:solidFill>
              <a:prstDash val="solid"/>
              <a:miter lim="400000"/>
            </a:ln>
            <a:effectLst/>
            <a:sp3d/>
          </p:spPr>
          <p:style>
            <a:lnRef idx="0">
              <a:scrgbClr r="0" g="0" b="0"/>
            </a:lnRef>
            <a:fillRef idx="0">
              <a:scrgbClr r="0" g="0" b="0"/>
            </a:fillRef>
            <a:effectRef idx="0">
              <a:scrgbClr r="0" g="0" b="0"/>
            </a:effectRef>
            <a:fontRef idx="none"/>
          </p:style>
        </p:cxnSp>
        <p:cxnSp>
          <p:nvCxnSpPr>
            <p:cNvPr id="82" name="Straight Connector 81"/>
            <p:cNvCxnSpPr>
              <a:stCxn id="69" idx="3"/>
            </p:cNvCxnSpPr>
            <p:nvPr/>
          </p:nvCxnSpPr>
          <p:spPr>
            <a:xfrm>
              <a:off x="2468354" y="4235701"/>
              <a:ext cx="1155996" cy="1"/>
            </a:xfrm>
            <a:prstGeom prst="line">
              <a:avLst/>
            </a:prstGeom>
            <a:noFill/>
            <a:ln w="25400" cap="flat">
              <a:solidFill>
                <a:srgbClr val="000000"/>
              </a:solidFill>
              <a:prstDash val="solid"/>
              <a:miter lim="400000"/>
            </a:ln>
            <a:effectLst/>
            <a:sp3d/>
          </p:spPr>
          <p:style>
            <a:lnRef idx="0">
              <a:scrgbClr r="0" g="0" b="0"/>
            </a:lnRef>
            <a:fillRef idx="0">
              <a:scrgbClr r="0" g="0" b="0"/>
            </a:fillRef>
            <a:effectRef idx="0">
              <a:scrgbClr r="0" g="0" b="0"/>
            </a:effectRef>
            <a:fontRef idx="none"/>
          </p:style>
        </p:cxnSp>
        <p:cxnSp>
          <p:nvCxnSpPr>
            <p:cNvPr id="74" name="Straight Connector 73"/>
            <p:cNvCxnSpPr>
              <a:stCxn id="70" idx="1"/>
            </p:cNvCxnSpPr>
            <p:nvPr/>
          </p:nvCxnSpPr>
          <p:spPr>
            <a:xfrm flipH="1">
              <a:off x="6018415" y="2467557"/>
              <a:ext cx="2507632" cy="1"/>
            </a:xfrm>
            <a:prstGeom prst="line">
              <a:avLst/>
            </a:prstGeom>
            <a:noFill/>
            <a:ln w="25400" cap="flat">
              <a:solidFill>
                <a:srgbClr val="000000"/>
              </a:solidFill>
              <a:prstDash val="solid"/>
              <a:miter lim="400000"/>
            </a:ln>
            <a:effectLst/>
            <a:sp3d/>
          </p:spPr>
          <p:style>
            <a:lnRef idx="0">
              <a:scrgbClr r="0" g="0" b="0"/>
            </a:lnRef>
            <a:fillRef idx="0">
              <a:scrgbClr r="0" g="0" b="0"/>
            </a:fillRef>
            <a:effectRef idx="0">
              <a:scrgbClr r="0" g="0" b="0"/>
            </a:effectRef>
            <a:fontRef idx="none"/>
          </p:style>
        </p:cxnSp>
        <p:sp>
          <p:nvSpPr>
            <p:cNvPr id="42" name="TextBox 41"/>
            <p:cNvSpPr txBox="1"/>
            <p:nvPr/>
          </p:nvSpPr>
          <p:spPr>
            <a:xfrm>
              <a:off x="4130986" y="5326042"/>
              <a:ext cx="1948282" cy="54373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t">
              <a:spAutoFit/>
            </a:bodyPr>
            <a:lstStyle/>
            <a:p>
              <a:pPr algn="ctr" defTabSz="412750" hangingPunct="0"/>
              <a:r>
                <a:rPr lang="en-US" sz="1200" b="1" kern="0" dirty="0">
                  <a:solidFill>
                    <a:srgbClr val="000000"/>
                  </a:solidFill>
                  <a:latin typeface="Arial Narrow" panose="020B0606020202030204" pitchFamily="34" charset="0"/>
                  <a:sym typeface="Helvetica Light"/>
                </a:rPr>
                <a:t>WORKSPACE</a:t>
              </a:r>
            </a:p>
            <a:p>
              <a:pPr algn="ctr" defTabSz="412750" hangingPunct="0"/>
              <a:r>
                <a:rPr lang="en-US" sz="2000" b="1" kern="0" dirty="0">
                  <a:solidFill>
                    <a:srgbClr val="000000"/>
                  </a:solidFill>
                  <a:latin typeface="Arial Narrow" panose="020B0606020202030204" pitchFamily="34" charset="0"/>
                  <a:sym typeface="Helvetica Light"/>
                </a:rPr>
                <a:t>±40</a:t>
              </a:r>
            </a:p>
          </p:txBody>
        </p:sp>
        <p:cxnSp>
          <p:nvCxnSpPr>
            <p:cNvPr id="76" name="Straight Connector 75"/>
            <p:cNvCxnSpPr>
              <a:stCxn id="71" idx="1"/>
            </p:cNvCxnSpPr>
            <p:nvPr/>
          </p:nvCxnSpPr>
          <p:spPr>
            <a:xfrm flipH="1">
              <a:off x="7124009" y="3071094"/>
              <a:ext cx="1412854" cy="1"/>
            </a:xfrm>
            <a:prstGeom prst="line">
              <a:avLst/>
            </a:prstGeom>
            <a:noFill/>
            <a:ln w="25400" cap="flat">
              <a:solidFill>
                <a:srgbClr val="000000"/>
              </a:solidFill>
              <a:prstDash val="solid"/>
              <a:miter lim="400000"/>
            </a:ln>
            <a:effectLst/>
            <a:sp3d/>
          </p:spPr>
          <p:style>
            <a:lnRef idx="0">
              <a:scrgbClr r="0" g="0" b="0"/>
            </a:lnRef>
            <a:fillRef idx="0">
              <a:scrgbClr r="0" g="0" b="0"/>
            </a:fillRef>
            <a:effectRef idx="0">
              <a:scrgbClr r="0" g="0" b="0"/>
            </a:effectRef>
            <a:fontRef idx="none"/>
          </p:style>
        </p:cxnSp>
      </p:grpSp>
      <p:sp>
        <p:nvSpPr>
          <p:cNvPr id="4" name="Rectangle 3"/>
          <p:cNvSpPr/>
          <p:nvPr/>
        </p:nvSpPr>
        <p:spPr>
          <a:xfrm>
            <a:off x="7547957" y="1118933"/>
            <a:ext cx="266007" cy="297517"/>
          </a:xfrm>
          <a:prstGeom prst="rect">
            <a:avLst/>
          </a:prstGeom>
          <a:solidFill>
            <a:srgbClr val="5FE05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ctr" defTabSz="412750" hangingPunct="0"/>
            <a:endParaRPr lang="en-US" sz="1600" kern="0">
              <a:solidFill>
                <a:srgbClr val="FFFFFF"/>
              </a:solidFill>
              <a:latin typeface="Calibri" panose="020F0502020204030204"/>
              <a:sym typeface="Helvetica Light"/>
            </a:endParaRPr>
          </a:p>
        </p:txBody>
      </p:sp>
      <p:sp>
        <p:nvSpPr>
          <p:cNvPr id="29" name="TextBox 28">
            <a:extLst>
              <a:ext uri="{FF2B5EF4-FFF2-40B4-BE49-F238E27FC236}">
                <a16:creationId xmlns:a16="http://schemas.microsoft.com/office/drawing/2014/main" id="{E8A28E89-8ECC-4B5F-A9E1-421E20E2C3D5}"/>
              </a:ext>
            </a:extLst>
          </p:cNvPr>
          <p:cNvSpPr txBox="1"/>
          <p:nvPr/>
        </p:nvSpPr>
        <p:spPr>
          <a:xfrm>
            <a:off x="0" y="68182"/>
            <a:ext cx="12192000" cy="523220"/>
          </a:xfrm>
          <a:prstGeom prst="rect">
            <a:avLst/>
          </a:prstGeom>
          <a:noFill/>
        </p:spPr>
        <p:txBody>
          <a:bodyPr wrap="square" rtlCol="0">
            <a:spAutoFit/>
          </a:bodyPr>
          <a:lstStyle/>
          <a:p>
            <a:pPr lvl="1"/>
            <a:r>
              <a:rPr lang="en-US" sz="2800" dirty="0">
                <a:latin typeface="+mj-lt"/>
              </a:rPr>
              <a:t>Academic Learning Center, Level 2 Plan:</a:t>
            </a:r>
          </a:p>
        </p:txBody>
      </p:sp>
    </p:spTree>
    <p:extLst>
      <p:ext uri="{BB962C8B-B14F-4D97-AF65-F5344CB8AC3E}">
        <p14:creationId xmlns:p14="http://schemas.microsoft.com/office/powerpoint/2010/main" val="3580316667"/>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365</TotalTime>
  <Words>922</Words>
  <Application>Microsoft Office PowerPoint</Application>
  <PresentationFormat>Widescreen</PresentationFormat>
  <Paragraphs>253</Paragraphs>
  <Slides>14</Slides>
  <Notes>14</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14</vt:i4>
      </vt:variant>
    </vt:vector>
  </HeadingPairs>
  <TitlesOfParts>
    <vt:vector size="23" baseType="lpstr">
      <vt:lpstr>Arial</vt:lpstr>
      <vt:lpstr>Arial Narrow</vt:lpstr>
      <vt:lpstr>Avenir Black</vt:lpstr>
      <vt:lpstr>Avenir Medium</vt:lpstr>
      <vt:lpstr>Avenir Roman</vt:lpstr>
      <vt:lpstr>Calibri</vt:lpstr>
      <vt:lpstr>Calibri Light</vt:lpstr>
      <vt:lpstr>Helvetica</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Jenny Morris</dc:creator>
  <cp:lastModifiedBy>Jenny Morris</cp:lastModifiedBy>
  <cp:revision>52</cp:revision>
  <cp:lastPrinted>2020-02-26T19:33:39Z</cp:lastPrinted>
  <dcterms:created xsi:type="dcterms:W3CDTF">2020-02-24T15:36:37Z</dcterms:created>
  <dcterms:modified xsi:type="dcterms:W3CDTF">2020-02-26T19:35:32Z</dcterms:modified>
</cp:coreProperties>
</file>