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notesSlides/notesSlide2.xml" ContentType="application/vnd.openxmlformats-officedocument.presentationml.notesSlide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2"/>
  </p:notesMasterIdLst>
  <p:sldIdLst>
    <p:sldId id="256" r:id="rId5"/>
    <p:sldId id="264" r:id="rId6"/>
    <p:sldId id="275" r:id="rId7"/>
    <p:sldId id="276" r:id="rId8"/>
    <p:sldId id="267" r:id="rId9"/>
    <p:sldId id="279" r:id="rId10"/>
    <p:sldId id="278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2A000"/>
    <a:srgbClr val="EEB500"/>
    <a:srgbClr val="E3C40B"/>
    <a:srgbClr val="00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6" d="100"/>
          <a:sy n="86" d="100"/>
        </p:scale>
        <p:origin x="1122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D329D5-A47D-804F-BA65-E0B8FEEE3DD7}" type="datetimeFigureOut">
              <a:rPr lang="en-US" smtClean="0"/>
              <a:t>11/22/2017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C24BD3-D630-6146-BA7B-E2210F7EED9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14644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C24BD3-D630-6146-BA7B-E2210F7EED98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90282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C24BD3-D630-6146-BA7B-E2210F7EED9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265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A3620-5E4F-9E45-8855-243D226C661A}" type="datetimeFigureOut">
              <a:rPr lang="en-US" smtClean="0"/>
              <a:t>11/22/2017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7C2DF-856E-424D-A83F-A6737384F98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71525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A3620-5E4F-9E45-8855-243D226C661A}" type="datetimeFigureOut">
              <a:rPr lang="en-US" smtClean="0"/>
              <a:t>11/22/2017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7C2DF-856E-424D-A83F-A6737384F98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55450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A3620-5E4F-9E45-8855-243D226C661A}" type="datetimeFigureOut">
              <a:rPr lang="en-US" smtClean="0"/>
              <a:t>11/22/2017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7C2DF-856E-424D-A83F-A6737384F98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00728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A3620-5E4F-9E45-8855-243D226C661A}" type="datetimeFigureOut">
              <a:rPr lang="en-US" smtClean="0"/>
              <a:t>11/22/2017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7C2DF-856E-424D-A83F-A6737384F98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07828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A3620-5E4F-9E45-8855-243D226C661A}" type="datetimeFigureOut">
              <a:rPr lang="en-US" smtClean="0"/>
              <a:t>11/22/2017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7C2DF-856E-424D-A83F-A6737384F98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96257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A3620-5E4F-9E45-8855-243D226C661A}" type="datetimeFigureOut">
              <a:rPr lang="en-US" smtClean="0"/>
              <a:t>11/22/2017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7C2DF-856E-424D-A83F-A6737384F98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09877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A3620-5E4F-9E45-8855-243D226C661A}" type="datetimeFigureOut">
              <a:rPr lang="en-US" smtClean="0"/>
              <a:t>11/22/2017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7C2DF-856E-424D-A83F-A6737384F98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81604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A3620-5E4F-9E45-8855-243D226C661A}" type="datetimeFigureOut">
              <a:rPr lang="en-US" smtClean="0"/>
              <a:t>11/22/2017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7C2DF-856E-424D-A83F-A6737384F98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4626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A3620-5E4F-9E45-8855-243D226C661A}" type="datetimeFigureOut">
              <a:rPr lang="en-US" smtClean="0"/>
              <a:t>11/22/2017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7C2DF-856E-424D-A83F-A6737384F98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39736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A3620-5E4F-9E45-8855-243D226C661A}" type="datetimeFigureOut">
              <a:rPr lang="en-US" smtClean="0"/>
              <a:t>11/22/2017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7C2DF-856E-424D-A83F-A6737384F98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8425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A3620-5E4F-9E45-8855-243D226C661A}" type="datetimeFigureOut">
              <a:rPr lang="en-US" smtClean="0"/>
              <a:t>11/22/2017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7C2DF-856E-424D-A83F-A6737384F98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98362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6A3620-5E4F-9E45-8855-243D226C661A}" type="datetimeFigureOut">
              <a:rPr lang="en-US" smtClean="0"/>
              <a:t>11/22/2017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07C2DF-856E-424D-A83F-A6737384F98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 descr="PowerpointBG1_newlogo.jpg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20500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13" Type="http://schemas.openxmlformats.org/officeDocument/2006/relationships/notesSlide" Target="../notesSlides/notesSlide2.xml"/><Relationship Id="rId3" Type="http://schemas.openxmlformats.org/officeDocument/2006/relationships/tags" Target="../tags/tag3.xml"/><Relationship Id="rId7" Type="http://schemas.openxmlformats.org/officeDocument/2006/relationships/tags" Target="../tags/tag7.xml"/><Relationship Id="rId12" Type="http://schemas.openxmlformats.org/officeDocument/2006/relationships/slideLayout" Target="../slideLayouts/slideLayout2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tags" Target="../tags/tag11.xml"/><Relationship Id="rId5" Type="http://schemas.openxmlformats.org/officeDocument/2006/relationships/tags" Target="../tags/tag5.xml"/><Relationship Id="rId10" Type="http://schemas.openxmlformats.org/officeDocument/2006/relationships/tags" Target="../tags/tag10.xml"/><Relationship Id="rId4" Type="http://schemas.openxmlformats.org/officeDocument/2006/relationships/tags" Target="../tags/tag4.xml"/><Relationship Id="rId9" Type="http://schemas.openxmlformats.org/officeDocument/2006/relationships/tags" Target="../tags/tag9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tags" Target="../tags/tag19.xml"/><Relationship Id="rId3" Type="http://schemas.openxmlformats.org/officeDocument/2006/relationships/tags" Target="../tags/tag14.xml"/><Relationship Id="rId7" Type="http://schemas.openxmlformats.org/officeDocument/2006/relationships/tags" Target="../tags/tag18.xml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6" Type="http://schemas.openxmlformats.org/officeDocument/2006/relationships/tags" Target="../tags/tag17.xml"/><Relationship Id="rId5" Type="http://schemas.openxmlformats.org/officeDocument/2006/relationships/tags" Target="../tags/tag16.xml"/><Relationship Id="rId4" Type="http://schemas.openxmlformats.org/officeDocument/2006/relationships/tags" Target="../tags/tag15.xml"/><Relationship Id="rId9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Quality Enhancement Plan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Fall 2017 Update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53204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Welcome</a:t>
            </a:r>
          </a:p>
          <a:p>
            <a:r>
              <a:rPr lang="en-US" dirty="0" smtClean="0"/>
              <a:t>Timeline Review</a:t>
            </a:r>
          </a:p>
          <a:p>
            <a:r>
              <a:rPr lang="en-US" dirty="0" smtClean="0"/>
              <a:t>Concept</a:t>
            </a:r>
          </a:p>
          <a:p>
            <a:r>
              <a:rPr lang="en-US" dirty="0" smtClean="0"/>
              <a:t>Transformational Learning Defined</a:t>
            </a:r>
          </a:p>
          <a:p>
            <a:r>
              <a:rPr lang="en-US" dirty="0" smtClean="0"/>
              <a:t>Learning Outcomes</a:t>
            </a:r>
          </a:p>
        </p:txBody>
      </p:sp>
    </p:spTree>
    <p:extLst>
      <p:ext uri="{BB962C8B-B14F-4D97-AF65-F5344CB8AC3E}">
        <p14:creationId xmlns:p14="http://schemas.microsoft.com/office/powerpoint/2010/main" val="42112359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Development Timeline</a:t>
            </a:r>
            <a:endParaRPr lang="en-US" dirty="0"/>
          </a:p>
        </p:txBody>
      </p:sp>
      <p:cxnSp>
        <p:nvCxnSpPr>
          <p:cNvPr id="60" name="Straight Arrow Connector 59"/>
          <p:cNvCxnSpPr/>
          <p:nvPr/>
        </p:nvCxnSpPr>
        <p:spPr>
          <a:xfrm flipH="1" flipV="1">
            <a:off x="4619169" y="2073692"/>
            <a:ext cx="3464" cy="3093108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 flipH="1" flipV="1">
            <a:off x="2446833" y="2101444"/>
            <a:ext cx="1" cy="3076804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Freeform 7"/>
          <p:cNvSpPr/>
          <p:nvPr/>
        </p:nvSpPr>
        <p:spPr>
          <a:xfrm>
            <a:off x="675193" y="1346914"/>
            <a:ext cx="539556" cy="218934"/>
          </a:xfrm>
          <a:custGeom>
            <a:avLst/>
            <a:gdLst>
              <a:gd name="connsiteX0" fmla="*/ 0 w 2767262"/>
              <a:gd name="connsiteY0" fmla="*/ 39976 h 239850"/>
              <a:gd name="connsiteX1" fmla="*/ 39976 w 2767262"/>
              <a:gd name="connsiteY1" fmla="*/ 0 h 239850"/>
              <a:gd name="connsiteX2" fmla="*/ 2727286 w 2767262"/>
              <a:gd name="connsiteY2" fmla="*/ 0 h 239850"/>
              <a:gd name="connsiteX3" fmla="*/ 2767262 w 2767262"/>
              <a:gd name="connsiteY3" fmla="*/ 39976 h 239850"/>
              <a:gd name="connsiteX4" fmla="*/ 2767262 w 2767262"/>
              <a:gd name="connsiteY4" fmla="*/ 199874 h 239850"/>
              <a:gd name="connsiteX5" fmla="*/ 2727286 w 2767262"/>
              <a:gd name="connsiteY5" fmla="*/ 239850 h 239850"/>
              <a:gd name="connsiteX6" fmla="*/ 39976 w 2767262"/>
              <a:gd name="connsiteY6" fmla="*/ 239850 h 239850"/>
              <a:gd name="connsiteX7" fmla="*/ 0 w 2767262"/>
              <a:gd name="connsiteY7" fmla="*/ 199874 h 239850"/>
              <a:gd name="connsiteX8" fmla="*/ 0 w 2767262"/>
              <a:gd name="connsiteY8" fmla="*/ 39976 h 239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767262" h="239850">
                <a:moveTo>
                  <a:pt x="0" y="39976"/>
                </a:moveTo>
                <a:cubicBezTo>
                  <a:pt x="0" y="17898"/>
                  <a:pt x="17898" y="0"/>
                  <a:pt x="39976" y="0"/>
                </a:cubicBezTo>
                <a:lnTo>
                  <a:pt x="2727286" y="0"/>
                </a:lnTo>
                <a:cubicBezTo>
                  <a:pt x="2749364" y="0"/>
                  <a:pt x="2767262" y="17898"/>
                  <a:pt x="2767262" y="39976"/>
                </a:cubicBezTo>
                <a:lnTo>
                  <a:pt x="2767262" y="199874"/>
                </a:lnTo>
                <a:cubicBezTo>
                  <a:pt x="2767262" y="221952"/>
                  <a:pt x="2749364" y="239850"/>
                  <a:pt x="2727286" y="239850"/>
                </a:cubicBezTo>
                <a:lnTo>
                  <a:pt x="39976" y="239850"/>
                </a:lnTo>
                <a:cubicBezTo>
                  <a:pt x="17898" y="239850"/>
                  <a:pt x="0" y="221952"/>
                  <a:pt x="0" y="199874"/>
                </a:cubicBezTo>
                <a:lnTo>
                  <a:pt x="0" y="39976"/>
                </a:lnTo>
                <a:close/>
              </a:path>
            </a:pathLst>
          </a:custGeom>
          <a:noFill/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9809" tIns="49809" rIns="49809" bIns="49809" numCol="1" spcCol="1270" anchor="ctr" anchorCtr="0">
            <a:noAutofit/>
          </a:bodyPr>
          <a:lstStyle/>
          <a:p>
            <a:pPr lvl="0" algn="ctr" defTabSz="4445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000" b="1" kern="1200" dirty="0" smtClean="0">
                <a:solidFill>
                  <a:schemeClr val="tx1"/>
                </a:solidFill>
              </a:rPr>
              <a:t>Kickoff	</a:t>
            </a:r>
            <a:endParaRPr lang="en-US" sz="1000" b="1" kern="1200" dirty="0">
              <a:solidFill>
                <a:schemeClr val="tx1"/>
              </a:solidFill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1180880" y="2169168"/>
            <a:ext cx="872828" cy="270351"/>
          </a:xfrm>
          <a:custGeom>
            <a:avLst/>
            <a:gdLst>
              <a:gd name="connsiteX0" fmla="*/ 0 w 2767262"/>
              <a:gd name="connsiteY0" fmla="*/ 39976 h 239850"/>
              <a:gd name="connsiteX1" fmla="*/ 39976 w 2767262"/>
              <a:gd name="connsiteY1" fmla="*/ 0 h 239850"/>
              <a:gd name="connsiteX2" fmla="*/ 2727286 w 2767262"/>
              <a:gd name="connsiteY2" fmla="*/ 0 h 239850"/>
              <a:gd name="connsiteX3" fmla="*/ 2767262 w 2767262"/>
              <a:gd name="connsiteY3" fmla="*/ 39976 h 239850"/>
              <a:gd name="connsiteX4" fmla="*/ 2767262 w 2767262"/>
              <a:gd name="connsiteY4" fmla="*/ 199874 h 239850"/>
              <a:gd name="connsiteX5" fmla="*/ 2727286 w 2767262"/>
              <a:gd name="connsiteY5" fmla="*/ 239850 h 239850"/>
              <a:gd name="connsiteX6" fmla="*/ 39976 w 2767262"/>
              <a:gd name="connsiteY6" fmla="*/ 239850 h 239850"/>
              <a:gd name="connsiteX7" fmla="*/ 0 w 2767262"/>
              <a:gd name="connsiteY7" fmla="*/ 199874 h 239850"/>
              <a:gd name="connsiteX8" fmla="*/ 0 w 2767262"/>
              <a:gd name="connsiteY8" fmla="*/ 39976 h 239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767262" h="239850">
                <a:moveTo>
                  <a:pt x="0" y="39976"/>
                </a:moveTo>
                <a:cubicBezTo>
                  <a:pt x="0" y="17898"/>
                  <a:pt x="17898" y="0"/>
                  <a:pt x="39976" y="0"/>
                </a:cubicBezTo>
                <a:lnTo>
                  <a:pt x="2727286" y="0"/>
                </a:lnTo>
                <a:cubicBezTo>
                  <a:pt x="2749364" y="0"/>
                  <a:pt x="2767262" y="17898"/>
                  <a:pt x="2767262" y="39976"/>
                </a:cubicBezTo>
                <a:lnTo>
                  <a:pt x="2767262" y="199874"/>
                </a:lnTo>
                <a:cubicBezTo>
                  <a:pt x="2767262" y="221952"/>
                  <a:pt x="2749364" y="239850"/>
                  <a:pt x="2727286" y="239850"/>
                </a:cubicBezTo>
                <a:lnTo>
                  <a:pt x="39976" y="239850"/>
                </a:lnTo>
                <a:cubicBezTo>
                  <a:pt x="17898" y="239850"/>
                  <a:pt x="0" y="221952"/>
                  <a:pt x="0" y="199874"/>
                </a:cubicBezTo>
                <a:lnTo>
                  <a:pt x="0" y="39976"/>
                </a:lnTo>
                <a:close/>
              </a:path>
            </a:pathLst>
          </a:custGeom>
          <a:solidFill>
            <a:schemeClr val="tx1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9809" tIns="49809" rIns="49809" bIns="49809" numCol="1" spcCol="1270" anchor="ctr" anchorCtr="0">
            <a:noAutofit/>
          </a:bodyPr>
          <a:lstStyle/>
          <a:p>
            <a:pPr lvl="0" algn="l" defTabSz="4445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000" kern="1200" dirty="0" smtClean="0"/>
              <a:t>Defining the SLO</a:t>
            </a:r>
            <a:endParaRPr lang="en-US" sz="1000" kern="1200" dirty="0"/>
          </a:p>
        </p:txBody>
      </p:sp>
      <p:sp>
        <p:nvSpPr>
          <p:cNvPr id="10" name="Freeform 9"/>
          <p:cNvSpPr/>
          <p:nvPr/>
        </p:nvSpPr>
        <p:spPr>
          <a:xfrm>
            <a:off x="1180880" y="2427888"/>
            <a:ext cx="872829" cy="238560"/>
          </a:xfrm>
          <a:custGeom>
            <a:avLst/>
            <a:gdLst>
              <a:gd name="connsiteX0" fmla="*/ 0 w 2767262"/>
              <a:gd name="connsiteY0" fmla="*/ 39976 h 239850"/>
              <a:gd name="connsiteX1" fmla="*/ 39976 w 2767262"/>
              <a:gd name="connsiteY1" fmla="*/ 0 h 239850"/>
              <a:gd name="connsiteX2" fmla="*/ 2727286 w 2767262"/>
              <a:gd name="connsiteY2" fmla="*/ 0 h 239850"/>
              <a:gd name="connsiteX3" fmla="*/ 2767262 w 2767262"/>
              <a:gd name="connsiteY3" fmla="*/ 39976 h 239850"/>
              <a:gd name="connsiteX4" fmla="*/ 2767262 w 2767262"/>
              <a:gd name="connsiteY4" fmla="*/ 199874 h 239850"/>
              <a:gd name="connsiteX5" fmla="*/ 2727286 w 2767262"/>
              <a:gd name="connsiteY5" fmla="*/ 239850 h 239850"/>
              <a:gd name="connsiteX6" fmla="*/ 39976 w 2767262"/>
              <a:gd name="connsiteY6" fmla="*/ 239850 h 239850"/>
              <a:gd name="connsiteX7" fmla="*/ 0 w 2767262"/>
              <a:gd name="connsiteY7" fmla="*/ 199874 h 239850"/>
              <a:gd name="connsiteX8" fmla="*/ 0 w 2767262"/>
              <a:gd name="connsiteY8" fmla="*/ 39976 h 239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767262" h="239850">
                <a:moveTo>
                  <a:pt x="0" y="39976"/>
                </a:moveTo>
                <a:cubicBezTo>
                  <a:pt x="0" y="17898"/>
                  <a:pt x="17898" y="0"/>
                  <a:pt x="39976" y="0"/>
                </a:cubicBezTo>
                <a:lnTo>
                  <a:pt x="2727286" y="0"/>
                </a:lnTo>
                <a:cubicBezTo>
                  <a:pt x="2749364" y="0"/>
                  <a:pt x="2767262" y="17898"/>
                  <a:pt x="2767262" y="39976"/>
                </a:cubicBezTo>
                <a:lnTo>
                  <a:pt x="2767262" y="199874"/>
                </a:lnTo>
                <a:cubicBezTo>
                  <a:pt x="2767262" y="221952"/>
                  <a:pt x="2749364" y="239850"/>
                  <a:pt x="2727286" y="239850"/>
                </a:cubicBezTo>
                <a:lnTo>
                  <a:pt x="39976" y="239850"/>
                </a:lnTo>
                <a:cubicBezTo>
                  <a:pt x="17898" y="239850"/>
                  <a:pt x="0" y="221952"/>
                  <a:pt x="0" y="199874"/>
                </a:cubicBezTo>
                <a:lnTo>
                  <a:pt x="0" y="39976"/>
                </a:lnTo>
                <a:close/>
              </a:path>
            </a:pathLst>
          </a:custGeom>
          <a:solidFill>
            <a:schemeClr val="tx1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9809" tIns="49809" rIns="49809" bIns="49809" numCol="1" spcCol="1270" anchor="ctr" anchorCtr="0">
            <a:noAutofit/>
          </a:bodyPr>
          <a:lstStyle/>
          <a:p>
            <a:pPr lvl="0" algn="l" defTabSz="4445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000" kern="1200" dirty="0" smtClean="0"/>
              <a:t>Lit. Review</a:t>
            </a:r>
            <a:endParaRPr lang="en-US" sz="1000" kern="1200" dirty="0"/>
          </a:p>
        </p:txBody>
      </p:sp>
      <p:sp>
        <p:nvSpPr>
          <p:cNvPr id="11" name="Freeform 10"/>
          <p:cNvSpPr/>
          <p:nvPr/>
        </p:nvSpPr>
        <p:spPr>
          <a:xfrm>
            <a:off x="1651547" y="2666449"/>
            <a:ext cx="1048564" cy="302847"/>
          </a:xfrm>
          <a:custGeom>
            <a:avLst/>
            <a:gdLst>
              <a:gd name="connsiteX0" fmla="*/ 0 w 2767262"/>
              <a:gd name="connsiteY0" fmla="*/ 39976 h 239850"/>
              <a:gd name="connsiteX1" fmla="*/ 39976 w 2767262"/>
              <a:gd name="connsiteY1" fmla="*/ 0 h 239850"/>
              <a:gd name="connsiteX2" fmla="*/ 2727286 w 2767262"/>
              <a:gd name="connsiteY2" fmla="*/ 0 h 239850"/>
              <a:gd name="connsiteX3" fmla="*/ 2767262 w 2767262"/>
              <a:gd name="connsiteY3" fmla="*/ 39976 h 239850"/>
              <a:gd name="connsiteX4" fmla="*/ 2767262 w 2767262"/>
              <a:gd name="connsiteY4" fmla="*/ 199874 h 239850"/>
              <a:gd name="connsiteX5" fmla="*/ 2727286 w 2767262"/>
              <a:gd name="connsiteY5" fmla="*/ 239850 h 239850"/>
              <a:gd name="connsiteX6" fmla="*/ 39976 w 2767262"/>
              <a:gd name="connsiteY6" fmla="*/ 239850 h 239850"/>
              <a:gd name="connsiteX7" fmla="*/ 0 w 2767262"/>
              <a:gd name="connsiteY7" fmla="*/ 199874 h 239850"/>
              <a:gd name="connsiteX8" fmla="*/ 0 w 2767262"/>
              <a:gd name="connsiteY8" fmla="*/ 39976 h 239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767262" h="239850">
                <a:moveTo>
                  <a:pt x="0" y="39976"/>
                </a:moveTo>
                <a:cubicBezTo>
                  <a:pt x="0" y="17898"/>
                  <a:pt x="17898" y="0"/>
                  <a:pt x="39976" y="0"/>
                </a:cubicBezTo>
                <a:lnTo>
                  <a:pt x="2727286" y="0"/>
                </a:lnTo>
                <a:cubicBezTo>
                  <a:pt x="2749364" y="0"/>
                  <a:pt x="2767262" y="17898"/>
                  <a:pt x="2767262" y="39976"/>
                </a:cubicBezTo>
                <a:lnTo>
                  <a:pt x="2767262" y="199874"/>
                </a:lnTo>
                <a:cubicBezTo>
                  <a:pt x="2767262" y="221952"/>
                  <a:pt x="2749364" y="239850"/>
                  <a:pt x="2727286" y="239850"/>
                </a:cubicBezTo>
                <a:lnTo>
                  <a:pt x="39976" y="239850"/>
                </a:lnTo>
                <a:cubicBezTo>
                  <a:pt x="17898" y="239850"/>
                  <a:pt x="0" y="221952"/>
                  <a:pt x="0" y="199874"/>
                </a:cubicBezTo>
                <a:lnTo>
                  <a:pt x="0" y="39976"/>
                </a:lnTo>
                <a:close/>
              </a:path>
            </a:pathLst>
          </a:custGeom>
          <a:solidFill>
            <a:schemeClr val="tx1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9809" tIns="49809" rIns="49809" bIns="49809" numCol="1" spcCol="1270" anchor="ctr" anchorCtr="0">
            <a:noAutofit/>
          </a:bodyPr>
          <a:lstStyle/>
          <a:p>
            <a:pPr lvl="0" algn="l" defTabSz="4445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000" kern="1200" dirty="0" smtClean="0"/>
              <a:t>Identify Actions to be Implemented	</a:t>
            </a:r>
            <a:endParaRPr lang="en-US" sz="1000" kern="1200" dirty="0"/>
          </a:p>
        </p:txBody>
      </p:sp>
      <p:sp>
        <p:nvSpPr>
          <p:cNvPr id="12" name="Freeform 11"/>
          <p:cNvSpPr/>
          <p:nvPr/>
        </p:nvSpPr>
        <p:spPr>
          <a:xfrm>
            <a:off x="1651547" y="2962868"/>
            <a:ext cx="1061381" cy="282995"/>
          </a:xfrm>
          <a:custGeom>
            <a:avLst/>
            <a:gdLst>
              <a:gd name="connsiteX0" fmla="*/ 0 w 2767262"/>
              <a:gd name="connsiteY0" fmla="*/ 39976 h 239850"/>
              <a:gd name="connsiteX1" fmla="*/ 39976 w 2767262"/>
              <a:gd name="connsiteY1" fmla="*/ 0 h 239850"/>
              <a:gd name="connsiteX2" fmla="*/ 2727286 w 2767262"/>
              <a:gd name="connsiteY2" fmla="*/ 0 h 239850"/>
              <a:gd name="connsiteX3" fmla="*/ 2767262 w 2767262"/>
              <a:gd name="connsiteY3" fmla="*/ 39976 h 239850"/>
              <a:gd name="connsiteX4" fmla="*/ 2767262 w 2767262"/>
              <a:gd name="connsiteY4" fmla="*/ 199874 h 239850"/>
              <a:gd name="connsiteX5" fmla="*/ 2727286 w 2767262"/>
              <a:gd name="connsiteY5" fmla="*/ 239850 h 239850"/>
              <a:gd name="connsiteX6" fmla="*/ 39976 w 2767262"/>
              <a:gd name="connsiteY6" fmla="*/ 239850 h 239850"/>
              <a:gd name="connsiteX7" fmla="*/ 0 w 2767262"/>
              <a:gd name="connsiteY7" fmla="*/ 199874 h 239850"/>
              <a:gd name="connsiteX8" fmla="*/ 0 w 2767262"/>
              <a:gd name="connsiteY8" fmla="*/ 39976 h 239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767262" h="239850">
                <a:moveTo>
                  <a:pt x="0" y="39976"/>
                </a:moveTo>
                <a:cubicBezTo>
                  <a:pt x="0" y="17898"/>
                  <a:pt x="17898" y="0"/>
                  <a:pt x="39976" y="0"/>
                </a:cubicBezTo>
                <a:lnTo>
                  <a:pt x="2727286" y="0"/>
                </a:lnTo>
                <a:cubicBezTo>
                  <a:pt x="2749364" y="0"/>
                  <a:pt x="2767262" y="17898"/>
                  <a:pt x="2767262" y="39976"/>
                </a:cubicBezTo>
                <a:lnTo>
                  <a:pt x="2767262" y="199874"/>
                </a:lnTo>
                <a:cubicBezTo>
                  <a:pt x="2767262" y="221952"/>
                  <a:pt x="2749364" y="239850"/>
                  <a:pt x="2727286" y="239850"/>
                </a:cubicBezTo>
                <a:lnTo>
                  <a:pt x="39976" y="239850"/>
                </a:lnTo>
                <a:cubicBezTo>
                  <a:pt x="17898" y="239850"/>
                  <a:pt x="0" y="221952"/>
                  <a:pt x="0" y="199874"/>
                </a:cubicBezTo>
                <a:lnTo>
                  <a:pt x="0" y="39976"/>
                </a:lnTo>
                <a:close/>
              </a:path>
            </a:pathLst>
          </a:custGeom>
          <a:solidFill>
            <a:schemeClr val="tx1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9809" tIns="49809" rIns="49809" bIns="49809" numCol="1" spcCol="1270" anchor="ctr" anchorCtr="0">
            <a:noAutofit/>
          </a:bodyPr>
          <a:lstStyle/>
          <a:p>
            <a:pPr lvl="0" algn="l" defTabSz="4445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000" kern="1200" dirty="0" smtClean="0"/>
              <a:t>Establish the Timeline</a:t>
            </a:r>
            <a:endParaRPr lang="en-US" sz="1000" kern="1200" dirty="0"/>
          </a:p>
        </p:txBody>
      </p:sp>
      <p:sp>
        <p:nvSpPr>
          <p:cNvPr id="13" name="Freeform 12"/>
          <p:cNvSpPr/>
          <p:nvPr/>
        </p:nvSpPr>
        <p:spPr>
          <a:xfrm>
            <a:off x="1876704" y="3486976"/>
            <a:ext cx="910231" cy="274285"/>
          </a:xfrm>
          <a:custGeom>
            <a:avLst/>
            <a:gdLst>
              <a:gd name="connsiteX0" fmla="*/ 0 w 2767262"/>
              <a:gd name="connsiteY0" fmla="*/ 39976 h 239850"/>
              <a:gd name="connsiteX1" fmla="*/ 39976 w 2767262"/>
              <a:gd name="connsiteY1" fmla="*/ 0 h 239850"/>
              <a:gd name="connsiteX2" fmla="*/ 2727286 w 2767262"/>
              <a:gd name="connsiteY2" fmla="*/ 0 h 239850"/>
              <a:gd name="connsiteX3" fmla="*/ 2767262 w 2767262"/>
              <a:gd name="connsiteY3" fmla="*/ 39976 h 239850"/>
              <a:gd name="connsiteX4" fmla="*/ 2767262 w 2767262"/>
              <a:gd name="connsiteY4" fmla="*/ 199874 h 239850"/>
              <a:gd name="connsiteX5" fmla="*/ 2727286 w 2767262"/>
              <a:gd name="connsiteY5" fmla="*/ 239850 h 239850"/>
              <a:gd name="connsiteX6" fmla="*/ 39976 w 2767262"/>
              <a:gd name="connsiteY6" fmla="*/ 239850 h 239850"/>
              <a:gd name="connsiteX7" fmla="*/ 0 w 2767262"/>
              <a:gd name="connsiteY7" fmla="*/ 199874 h 239850"/>
              <a:gd name="connsiteX8" fmla="*/ 0 w 2767262"/>
              <a:gd name="connsiteY8" fmla="*/ 39976 h 239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767262" h="239850">
                <a:moveTo>
                  <a:pt x="0" y="39976"/>
                </a:moveTo>
                <a:cubicBezTo>
                  <a:pt x="0" y="17898"/>
                  <a:pt x="17898" y="0"/>
                  <a:pt x="39976" y="0"/>
                </a:cubicBezTo>
                <a:lnTo>
                  <a:pt x="2727286" y="0"/>
                </a:lnTo>
                <a:cubicBezTo>
                  <a:pt x="2749364" y="0"/>
                  <a:pt x="2767262" y="17898"/>
                  <a:pt x="2767262" y="39976"/>
                </a:cubicBezTo>
                <a:lnTo>
                  <a:pt x="2767262" y="199874"/>
                </a:lnTo>
                <a:cubicBezTo>
                  <a:pt x="2767262" y="221952"/>
                  <a:pt x="2749364" y="239850"/>
                  <a:pt x="2727286" y="239850"/>
                </a:cubicBezTo>
                <a:lnTo>
                  <a:pt x="39976" y="239850"/>
                </a:lnTo>
                <a:cubicBezTo>
                  <a:pt x="17898" y="239850"/>
                  <a:pt x="0" y="221952"/>
                  <a:pt x="0" y="199874"/>
                </a:cubicBezTo>
                <a:lnTo>
                  <a:pt x="0" y="39976"/>
                </a:lnTo>
                <a:close/>
              </a:path>
            </a:pathLst>
          </a:custGeom>
          <a:solidFill>
            <a:schemeClr val="tx1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9809" tIns="49809" rIns="49809" bIns="49809" numCol="1" spcCol="1270" anchor="ctr" anchorCtr="0">
            <a:noAutofit/>
          </a:bodyPr>
          <a:lstStyle/>
          <a:p>
            <a:pPr lvl="0" algn="l" defTabSz="4445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000" kern="1200" dirty="0" smtClean="0"/>
              <a:t>Organizational Planning	</a:t>
            </a:r>
            <a:endParaRPr lang="en-US" sz="1000" kern="1200" dirty="0"/>
          </a:p>
        </p:txBody>
      </p:sp>
      <p:sp>
        <p:nvSpPr>
          <p:cNvPr id="14" name="Freeform 13"/>
          <p:cNvSpPr/>
          <p:nvPr/>
        </p:nvSpPr>
        <p:spPr>
          <a:xfrm>
            <a:off x="1885234" y="3776797"/>
            <a:ext cx="910231" cy="264121"/>
          </a:xfrm>
          <a:custGeom>
            <a:avLst/>
            <a:gdLst>
              <a:gd name="connsiteX0" fmla="*/ 0 w 2767262"/>
              <a:gd name="connsiteY0" fmla="*/ 39976 h 239850"/>
              <a:gd name="connsiteX1" fmla="*/ 39976 w 2767262"/>
              <a:gd name="connsiteY1" fmla="*/ 0 h 239850"/>
              <a:gd name="connsiteX2" fmla="*/ 2727286 w 2767262"/>
              <a:gd name="connsiteY2" fmla="*/ 0 h 239850"/>
              <a:gd name="connsiteX3" fmla="*/ 2767262 w 2767262"/>
              <a:gd name="connsiteY3" fmla="*/ 39976 h 239850"/>
              <a:gd name="connsiteX4" fmla="*/ 2767262 w 2767262"/>
              <a:gd name="connsiteY4" fmla="*/ 199874 h 239850"/>
              <a:gd name="connsiteX5" fmla="*/ 2727286 w 2767262"/>
              <a:gd name="connsiteY5" fmla="*/ 239850 h 239850"/>
              <a:gd name="connsiteX6" fmla="*/ 39976 w 2767262"/>
              <a:gd name="connsiteY6" fmla="*/ 239850 h 239850"/>
              <a:gd name="connsiteX7" fmla="*/ 0 w 2767262"/>
              <a:gd name="connsiteY7" fmla="*/ 199874 h 239850"/>
              <a:gd name="connsiteX8" fmla="*/ 0 w 2767262"/>
              <a:gd name="connsiteY8" fmla="*/ 39976 h 239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767262" h="239850">
                <a:moveTo>
                  <a:pt x="0" y="39976"/>
                </a:moveTo>
                <a:cubicBezTo>
                  <a:pt x="0" y="17898"/>
                  <a:pt x="17898" y="0"/>
                  <a:pt x="39976" y="0"/>
                </a:cubicBezTo>
                <a:lnTo>
                  <a:pt x="2727286" y="0"/>
                </a:lnTo>
                <a:cubicBezTo>
                  <a:pt x="2749364" y="0"/>
                  <a:pt x="2767262" y="17898"/>
                  <a:pt x="2767262" y="39976"/>
                </a:cubicBezTo>
                <a:lnTo>
                  <a:pt x="2767262" y="199874"/>
                </a:lnTo>
                <a:cubicBezTo>
                  <a:pt x="2767262" y="221952"/>
                  <a:pt x="2749364" y="239850"/>
                  <a:pt x="2727286" y="239850"/>
                </a:cubicBezTo>
                <a:lnTo>
                  <a:pt x="39976" y="239850"/>
                </a:lnTo>
                <a:cubicBezTo>
                  <a:pt x="17898" y="239850"/>
                  <a:pt x="0" y="221952"/>
                  <a:pt x="0" y="199874"/>
                </a:cubicBezTo>
                <a:lnTo>
                  <a:pt x="0" y="39976"/>
                </a:lnTo>
                <a:close/>
              </a:path>
            </a:pathLst>
          </a:custGeom>
          <a:solidFill>
            <a:schemeClr val="tx1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9809" tIns="49809" rIns="49809" bIns="49809" numCol="1" spcCol="1270" anchor="ctr" anchorCtr="0">
            <a:noAutofit/>
          </a:bodyPr>
          <a:lstStyle/>
          <a:p>
            <a:pPr lvl="0" algn="l" defTabSz="4445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000" kern="1200" dirty="0" smtClean="0"/>
              <a:t>Resource Planning	</a:t>
            </a:r>
            <a:endParaRPr lang="en-US" sz="1000" kern="1200" dirty="0"/>
          </a:p>
        </p:txBody>
      </p:sp>
      <p:sp>
        <p:nvSpPr>
          <p:cNvPr id="15" name="Freeform 14"/>
          <p:cNvSpPr/>
          <p:nvPr/>
        </p:nvSpPr>
        <p:spPr>
          <a:xfrm>
            <a:off x="1885233" y="4055931"/>
            <a:ext cx="910231" cy="299582"/>
          </a:xfrm>
          <a:custGeom>
            <a:avLst/>
            <a:gdLst>
              <a:gd name="connsiteX0" fmla="*/ 0 w 2767262"/>
              <a:gd name="connsiteY0" fmla="*/ 39976 h 239850"/>
              <a:gd name="connsiteX1" fmla="*/ 39976 w 2767262"/>
              <a:gd name="connsiteY1" fmla="*/ 0 h 239850"/>
              <a:gd name="connsiteX2" fmla="*/ 2727286 w 2767262"/>
              <a:gd name="connsiteY2" fmla="*/ 0 h 239850"/>
              <a:gd name="connsiteX3" fmla="*/ 2767262 w 2767262"/>
              <a:gd name="connsiteY3" fmla="*/ 39976 h 239850"/>
              <a:gd name="connsiteX4" fmla="*/ 2767262 w 2767262"/>
              <a:gd name="connsiteY4" fmla="*/ 199874 h 239850"/>
              <a:gd name="connsiteX5" fmla="*/ 2727286 w 2767262"/>
              <a:gd name="connsiteY5" fmla="*/ 239850 h 239850"/>
              <a:gd name="connsiteX6" fmla="*/ 39976 w 2767262"/>
              <a:gd name="connsiteY6" fmla="*/ 239850 h 239850"/>
              <a:gd name="connsiteX7" fmla="*/ 0 w 2767262"/>
              <a:gd name="connsiteY7" fmla="*/ 199874 h 239850"/>
              <a:gd name="connsiteX8" fmla="*/ 0 w 2767262"/>
              <a:gd name="connsiteY8" fmla="*/ 39976 h 239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767262" h="239850">
                <a:moveTo>
                  <a:pt x="0" y="39976"/>
                </a:moveTo>
                <a:cubicBezTo>
                  <a:pt x="0" y="17898"/>
                  <a:pt x="17898" y="0"/>
                  <a:pt x="39976" y="0"/>
                </a:cubicBezTo>
                <a:lnTo>
                  <a:pt x="2727286" y="0"/>
                </a:lnTo>
                <a:cubicBezTo>
                  <a:pt x="2749364" y="0"/>
                  <a:pt x="2767262" y="17898"/>
                  <a:pt x="2767262" y="39976"/>
                </a:cubicBezTo>
                <a:lnTo>
                  <a:pt x="2767262" y="199874"/>
                </a:lnTo>
                <a:cubicBezTo>
                  <a:pt x="2767262" y="221952"/>
                  <a:pt x="2749364" y="239850"/>
                  <a:pt x="2727286" y="239850"/>
                </a:cubicBezTo>
                <a:lnTo>
                  <a:pt x="39976" y="239850"/>
                </a:lnTo>
                <a:cubicBezTo>
                  <a:pt x="17898" y="239850"/>
                  <a:pt x="0" y="221952"/>
                  <a:pt x="0" y="199874"/>
                </a:cubicBezTo>
                <a:lnTo>
                  <a:pt x="0" y="39976"/>
                </a:lnTo>
                <a:close/>
              </a:path>
            </a:pathLst>
          </a:custGeom>
          <a:solidFill>
            <a:schemeClr val="tx1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9809" tIns="49809" rIns="49809" bIns="49809" numCol="1" spcCol="1270" anchor="ctr" anchorCtr="0">
            <a:noAutofit/>
          </a:bodyPr>
          <a:lstStyle/>
          <a:p>
            <a:pPr lvl="0" algn="l" defTabSz="4445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000" kern="1200" dirty="0" smtClean="0"/>
              <a:t>Assessment Planning	</a:t>
            </a:r>
            <a:endParaRPr lang="en-US" sz="1000" kern="1200" dirty="0"/>
          </a:p>
        </p:txBody>
      </p:sp>
      <p:sp>
        <p:nvSpPr>
          <p:cNvPr id="16" name="Freeform 15"/>
          <p:cNvSpPr/>
          <p:nvPr/>
        </p:nvSpPr>
        <p:spPr>
          <a:xfrm>
            <a:off x="2053708" y="3227470"/>
            <a:ext cx="784750" cy="259506"/>
          </a:xfrm>
          <a:custGeom>
            <a:avLst/>
            <a:gdLst>
              <a:gd name="connsiteX0" fmla="*/ 0 w 2767262"/>
              <a:gd name="connsiteY0" fmla="*/ 39976 h 239850"/>
              <a:gd name="connsiteX1" fmla="*/ 39976 w 2767262"/>
              <a:gd name="connsiteY1" fmla="*/ 0 h 239850"/>
              <a:gd name="connsiteX2" fmla="*/ 2727286 w 2767262"/>
              <a:gd name="connsiteY2" fmla="*/ 0 h 239850"/>
              <a:gd name="connsiteX3" fmla="*/ 2767262 w 2767262"/>
              <a:gd name="connsiteY3" fmla="*/ 39976 h 239850"/>
              <a:gd name="connsiteX4" fmla="*/ 2767262 w 2767262"/>
              <a:gd name="connsiteY4" fmla="*/ 199874 h 239850"/>
              <a:gd name="connsiteX5" fmla="*/ 2727286 w 2767262"/>
              <a:gd name="connsiteY5" fmla="*/ 239850 h 239850"/>
              <a:gd name="connsiteX6" fmla="*/ 39976 w 2767262"/>
              <a:gd name="connsiteY6" fmla="*/ 239850 h 239850"/>
              <a:gd name="connsiteX7" fmla="*/ 0 w 2767262"/>
              <a:gd name="connsiteY7" fmla="*/ 199874 h 239850"/>
              <a:gd name="connsiteX8" fmla="*/ 0 w 2767262"/>
              <a:gd name="connsiteY8" fmla="*/ 39976 h 239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767262" h="239850">
                <a:moveTo>
                  <a:pt x="0" y="39976"/>
                </a:moveTo>
                <a:cubicBezTo>
                  <a:pt x="0" y="17898"/>
                  <a:pt x="17898" y="0"/>
                  <a:pt x="39976" y="0"/>
                </a:cubicBezTo>
                <a:lnTo>
                  <a:pt x="2727286" y="0"/>
                </a:lnTo>
                <a:cubicBezTo>
                  <a:pt x="2749364" y="0"/>
                  <a:pt x="2767262" y="17898"/>
                  <a:pt x="2767262" y="39976"/>
                </a:cubicBezTo>
                <a:lnTo>
                  <a:pt x="2767262" y="199874"/>
                </a:lnTo>
                <a:cubicBezTo>
                  <a:pt x="2767262" y="221952"/>
                  <a:pt x="2749364" y="239850"/>
                  <a:pt x="2727286" y="239850"/>
                </a:cubicBezTo>
                <a:lnTo>
                  <a:pt x="39976" y="239850"/>
                </a:lnTo>
                <a:cubicBezTo>
                  <a:pt x="17898" y="239850"/>
                  <a:pt x="0" y="221952"/>
                  <a:pt x="0" y="199874"/>
                </a:cubicBezTo>
                <a:lnTo>
                  <a:pt x="0" y="39976"/>
                </a:lnTo>
                <a:close/>
              </a:path>
            </a:pathLst>
          </a:custGeom>
          <a:solidFill>
            <a:schemeClr val="tx1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9809" tIns="49809" rIns="49809" bIns="49809" numCol="1" spcCol="1270" anchor="ctr" anchorCtr="0">
            <a:noAutofit/>
          </a:bodyPr>
          <a:lstStyle/>
          <a:p>
            <a:pPr lvl="0" algn="l" defTabSz="4445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000" kern="1200" dirty="0" smtClean="0"/>
              <a:t>Marketing Planning</a:t>
            </a:r>
            <a:endParaRPr lang="en-US" sz="1000" kern="1200" dirty="0"/>
          </a:p>
        </p:txBody>
      </p:sp>
      <p:sp>
        <p:nvSpPr>
          <p:cNvPr id="17" name="Freeform 16"/>
          <p:cNvSpPr/>
          <p:nvPr/>
        </p:nvSpPr>
        <p:spPr>
          <a:xfrm>
            <a:off x="3741213" y="1108139"/>
            <a:ext cx="1019559" cy="210507"/>
          </a:xfrm>
          <a:custGeom>
            <a:avLst/>
            <a:gdLst>
              <a:gd name="connsiteX0" fmla="*/ 0 w 2767262"/>
              <a:gd name="connsiteY0" fmla="*/ 39976 h 239850"/>
              <a:gd name="connsiteX1" fmla="*/ 39976 w 2767262"/>
              <a:gd name="connsiteY1" fmla="*/ 0 h 239850"/>
              <a:gd name="connsiteX2" fmla="*/ 2727286 w 2767262"/>
              <a:gd name="connsiteY2" fmla="*/ 0 h 239850"/>
              <a:gd name="connsiteX3" fmla="*/ 2767262 w 2767262"/>
              <a:gd name="connsiteY3" fmla="*/ 39976 h 239850"/>
              <a:gd name="connsiteX4" fmla="*/ 2767262 w 2767262"/>
              <a:gd name="connsiteY4" fmla="*/ 199874 h 239850"/>
              <a:gd name="connsiteX5" fmla="*/ 2727286 w 2767262"/>
              <a:gd name="connsiteY5" fmla="*/ 239850 h 239850"/>
              <a:gd name="connsiteX6" fmla="*/ 39976 w 2767262"/>
              <a:gd name="connsiteY6" fmla="*/ 239850 h 239850"/>
              <a:gd name="connsiteX7" fmla="*/ 0 w 2767262"/>
              <a:gd name="connsiteY7" fmla="*/ 199874 h 239850"/>
              <a:gd name="connsiteX8" fmla="*/ 0 w 2767262"/>
              <a:gd name="connsiteY8" fmla="*/ 39976 h 239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767262" h="239850">
                <a:moveTo>
                  <a:pt x="0" y="39976"/>
                </a:moveTo>
                <a:cubicBezTo>
                  <a:pt x="0" y="17898"/>
                  <a:pt x="17898" y="0"/>
                  <a:pt x="39976" y="0"/>
                </a:cubicBezTo>
                <a:lnTo>
                  <a:pt x="2727286" y="0"/>
                </a:lnTo>
                <a:cubicBezTo>
                  <a:pt x="2749364" y="0"/>
                  <a:pt x="2767262" y="17898"/>
                  <a:pt x="2767262" y="39976"/>
                </a:cubicBezTo>
                <a:lnTo>
                  <a:pt x="2767262" y="199874"/>
                </a:lnTo>
                <a:cubicBezTo>
                  <a:pt x="2767262" y="221952"/>
                  <a:pt x="2749364" y="239850"/>
                  <a:pt x="2727286" y="239850"/>
                </a:cubicBezTo>
                <a:lnTo>
                  <a:pt x="39976" y="239850"/>
                </a:lnTo>
                <a:cubicBezTo>
                  <a:pt x="17898" y="239850"/>
                  <a:pt x="0" y="221952"/>
                  <a:pt x="0" y="199874"/>
                </a:cubicBezTo>
                <a:lnTo>
                  <a:pt x="0" y="39976"/>
                </a:lnTo>
                <a:close/>
              </a:path>
            </a:pathLst>
          </a:custGeom>
          <a:noFill/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9809" tIns="49809" rIns="49809" bIns="49809" numCol="1" spcCol="1270" anchor="ctr" anchorCtr="0">
            <a:noAutofit/>
          </a:bodyPr>
          <a:lstStyle/>
          <a:p>
            <a:pPr lvl="0" algn="l" defTabSz="4445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000" b="1" kern="1200" dirty="0" smtClean="0">
                <a:solidFill>
                  <a:schemeClr val="tx1"/>
                </a:solidFill>
              </a:rPr>
              <a:t>First Draft Due &amp;	</a:t>
            </a:r>
            <a:endParaRPr lang="en-US" sz="1000" b="1" kern="1200" dirty="0">
              <a:solidFill>
                <a:schemeClr val="tx1"/>
              </a:solidFill>
            </a:endParaRPr>
          </a:p>
        </p:txBody>
      </p:sp>
      <p:sp>
        <p:nvSpPr>
          <p:cNvPr id="18" name="Freeform 17"/>
          <p:cNvSpPr/>
          <p:nvPr/>
        </p:nvSpPr>
        <p:spPr>
          <a:xfrm>
            <a:off x="3743288" y="1309639"/>
            <a:ext cx="949400" cy="249584"/>
          </a:xfrm>
          <a:custGeom>
            <a:avLst/>
            <a:gdLst>
              <a:gd name="connsiteX0" fmla="*/ 0 w 2767262"/>
              <a:gd name="connsiteY0" fmla="*/ 39976 h 239850"/>
              <a:gd name="connsiteX1" fmla="*/ 39976 w 2767262"/>
              <a:gd name="connsiteY1" fmla="*/ 0 h 239850"/>
              <a:gd name="connsiteX2" fmla="*/ 2727286 w 2767262"/>
              <a:gd name="connsiteY2" fmla="*/ 0 h 239850"/>
              <a:gd name="connsiteX3" fmla="*/ 2767262 w 2767262"/>
              <a:gd name="connsiteY3" fmla="*/ 39976 h 239850"/>
              <a:gd name="connsiteX4" fmla="*/ 2767262 w 2767262"/>
              <a:gd name="connsiteY4" fmla="*/ 199874 h 239850"/>
              <a:gd name="connsiteX5" fmla="*/ 2727286 w 2767262"/>
              <a:gd name="connsiteY5" fmla="*/ 239850 h 239850"/>
              <a:gd name="connsiteX6" fmla="*/ 39976 w 2767262"/>
              <a:gd name="connsiteY6" fmla="*/ 239850 h 239850"/>
              <a:gd name="connsiteX7" fmla="*/ 0 w 2767262"/>
              <a:gd name="connsiteY7" fmla="*/ 199874 h 239850"/>
              <a:gd name="connsiteX8" fmla="*/ 0 w 2767262"/>
              <a:gd name="connsiteY8" fmla="*/ 39976 h 239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767262" h="239850">
                <a:moveTo>
                  <a:pt x="0" y="39976"/>
                </a:moveTo>
                <a:cubicBezTo>
                  <a:pt x="0" y="17898"/>
                  <a:pt x="17898" y="0"/>
                  <a:pt x="39976" y="0"/>
                </a:cubicBezTo>
                <a:lnTo>
                  <a:pt x="2727286" y="0"/>
                </a:lnTo>
                <a:cubicBezTo>
                  <a:pt x="2749364" y="0"/>
                  <a:pt x="2767262" y="17898"/>
                  <a:pt x="2767262" y="39976"/>
                </a:cubicBezTo>
                <a:lnTo>
                  <a:pt x="2767262" y="199874"/>
                </a:lnTo>
                <a:cubicBezTo>
                  <a:pt x="2767262" y="221952"/>
                  <a:pt x="2749364" y="239850"/>
                  <a:pt x="2727286" y="239850"/>
                </a:cubicBezTo>
                <a:lnTo>
                  <a:pt x="39976" y="239850"/>
                </a:lnTo>
                <a:cubicBezTo>
                  <a:pt x="17898" y="239850"/>
                  <a:pt x="0" y="221952"/>
                  <a:pt x="0" y="199874"/>
                </a:cubicBezTo>
                <a:lnTo>
                  <a:pt x="0" y="39976"/>
                </a:lnTo>
                <a:close/>
              </a:path>
            </a:pathLst>
          </a:custGeom>
          <a:noFill/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9809" tIns="49809" rIns="49809" bIns="49809" numCol="1" spcCol="1270" anchor="ctr" anchorCtr="0">
            <a:noAutofit/>
          </a:bodyPr>
          <a:lstStyle/>
          <a:p>
            <a:pPr lvl="0" algn="l" defTabSz="4445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000" b="1" kern="1200" dirty="0" smtClean="0">
                <a:solidFill>
                  <a:schemeClr val="tx1"/>
                </a:solidFill>
              </a:rPr>
              <a:t>Consultant Review*</a:t>
            </a:r>
            <a:endParaRPr lang="en-US" sz="1000" b="1" kern="1200" dirty="0">
              <a:solidFill>
                <a:schemeClr val="tx1"/>
              </a:solidFill>
            </a:endParaRPr>
          </a:p>
        </p:txBody>
      </p:sp>
      <p:sp>
        <p:nvSpPr>
          <p:cNvPr id="19" name="Freeform 18"/>
          <p:cNvSpPr/>
          <p:nvPr/>
        </p:nvSpPr>
        <p:spPr>
          <a:xfrm>
            <a:off x="4052471" y="4591811"/>
            <a:ext cx="2429112" cy="245224"/>
          </a:xfrm>
          <a:custGeom>
            <a:avLst/>
            <a:gdLst>
              <a:gd name="connsiteX0" fmla="*/ 0 w 2767262"/>
              <a:gd name="connsiteY0" fmla="*/ 39976 h 239850"/>
              <a:gd name="connsiteX1" fmla="*/ 39976 w 2767262"/>
              <a:gd name="connsiteY1" fmla="*/ 0 h 239850"/>
              <a:gd name="connsiteX2" fmla="*/ 2727286 w 2767262"/>
              <a:gd name="connsiteY2" fmla="*/ 0 h 239850"/>
              <a:gd name="connsiteX3" fmla="*/ 2767262 w 2767262"/>
              <a:gd name="connsiteY3" fmla="*/ 39976 h 239850"/>
              <a:gd name="connsiteX4" fmla="*/ 2767262 w 2767262"/>
              <a:gd name="connsiteY4" fmla="*/ 199874 h 239850"/>
              <a:gd name="connsiteX5" fmla="*/ 2727286 w 2767262"/>
              <a:gd name="connsiteY5" fmla="*/ 239850 h 239850"/>
              <a:gd name="connsiteX6" fmla="*/ 39976 w 2767262"/>
              <a:gd name="connsiteY6" fmla="*/ 239850 h 239850"/>
              <a:gd name="connsiteX7" fmla="*/ 0 w 2767262"/>
              <a:gd name="connsiteY7" fmla="*/ 199874 h 239850"/>
              <a:gd name="connsiteX8" fmla="*/ 0 w 2767262"/>
              <a:gd name="connsiteY8" fmla="*/ 39976 h 239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767262" h="239850">
                <a:moveTo>
                  <a:pt x="0" y="39976"/>
                </a:moveTo>
                <a:cubicBezTo>
                  <a:pt x="0" y="17898"/>
                  <a:pt x="17898" y="0"/>
                  <a:pt x="39976" y="0"/>
                </a:cubicBezTo>
                <a:lnTo>
                  <a:pt x="2727286" y="0"/>
                </a:lnTo>
                <a:cubicBezTo>
                  <a:pt x="2749364" y="0"/>
                  <a:pt x="2767262" y="17898"/>
                  <a:pt x="2767262" y="39976"/>
                </a:cubicBezTo>
                <a:lnTo>
                  <a:pt x="2767262" y="199874"/>
                </a:lnTo>
                <a:cubicBezTo>
                  <a:pt x="2767262" y="221952"/>
                  <a:pt x="2749364" y="239850"/>
                  <a:pt x="2727286" y="239850"/>
                </a:cubicBezTo>
                <a:lnTo>
                  <a:pt x="39976" y="239850"/>
                </a:lnTo>
                <a:cubicBezTo>
                  <a:pt x="17898" y="239850"/>
                  <a:pt x="0" y="221952"/>
                  <a:pt x="0" y="199874"/>
                </a:cubicBezTo>
                <a:lnTo>
                  <a:pt x="0" y="39976"/>
                </a:lnTo>
                <a:close/>
              </a:path>
            </a:pathLst>
          </a:custGeom>
          <a:solidFill>
            <a:schemeClr val="tx1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9809" tIns="49809" rIns="49809" bIns="49809" numCol="1" spcCol="1270" anchor="ctr" anchorCtr="0">
            <a:noAutofit/>
          </a:bodyPr>
          <a:lstStyle/>
          <a:p>
            <a:pPr lvl="0" algn="l" defTabSz="4445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000" kern="1200" smtClean="0"/>
              <a:t>Review and Edit of QEP Document	</a:t>
            </a:r>
            <a:endParaRPr lang="en-US" sz="1000" kern="1200"/>
          </a:p>
        </p:txBody>
      </p:sp>
      <p:sp>
        <p:nvSpPr>
          <p:cNvPr id="21" name="Freeform 20"/>
          <p:cNvSpPr/>
          <p:nvPr/>
        </p:nvSpPr>
        <p:spPr>
          <a:xfrm>
            <a:off x="5568834" y="4889459"/>
            <a:ext cx="1604026" cy="218934"/>
          </a:xfrm>
          <a:custGeom>
            <a:avLst/>
            <a:gdLst>
              <a:gd name="connsiteX0" fmla="*/ 0 w 2767262"/>
              <a:gd name="connsiteY0" fmla="*/ 39976 h 239850"/>
              <a:gd name="connsiteX1" fmla="*/ 39976 w 2767262"/>
              <a:gd name="connsiteY1" fmla="*/ 0 h 239850"/>
              <a:gd name="connsiteX2" fmla="*/ 2727286 w 2767262"/>
              <a:gd name="connsiteY2" fmla="*/ 0 h 239850"/>
              <a:gd name="connsiteX3" fmla="*/ 2767262 w 2767262"/>
              <a:gd name="connsiteY3" fmla="*/ 39976 h 239850"/>
              <a:gd name="connsiteX4" fmla="*/ 2767262 w 2767262"/>
              <a:gd name="connsiteY4" fmla="*/ 199874 h 239850"/>
              <a:gd name="connsiteX5" fmla="*/ 2727286 w 2767262"/>
              <a:gd name="connsiteY5" fmla="*/ 239850 h 239850"/>
              <a:gd name="connsiteX6" fmla="*/ 39976 w 2767262"/>
              <a:gd name="connsiteY6" fmla="*/ 239850 h 239850"/>
              <a:gd name="connsiteX7" fmla="*/ 0 w 2767262"/>
              <a:gd name="connsiteY7" fmla="*/ 199874 h 239850"/>
              <a:gd name="connsiteX8" fmla="*/ 0 w 2767262"/>
              <a:gd name="connsiteY8" fmla="*/ 39976 h 239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767262" h="239850">
                <a:moveTo>
                  <a:pt x="0" y="39976"/>
                </a:moveTo>
                <a:cubicBezTo>
                  <a:pt x="0" y="17898"/>
                  <a:pt x="17898" y="0"/>
                  <a:pt x="39976" y="0"/>
                </a:cubicBezTo>
                <a:lnTo>
                  <a:pt x="2727286" y="0"/>
                </a:lnTo>
                <a:cubicBezTo>
                  <a:pt x="2749364" y="0"/>
                  <a:pt x="2767262" y="17898"/>
                  <a:pt x="2767262" y="39976"/>
                </a:cubicBezTo>
                <a:lnTo>
                  <a:pt x="2767262" y="199874"/>
                </a:lnTo>
                <a:cubicBezTo>
                  <a:pt x="2767262" y="221952"/>
                  <a:pt x="2749364" y="239850"/>
                  <a:pt x="2727286" y="239850"/>
                </a:cubicBezTo>
                <a:lnTo>
                  <a:pt x="39976" y="239850"/>
                </a:lnTo>
                <a:cubicBezTo>
                  <a:pt x="17898" y="239850"/>
                  <a:pt x="0" y="221952"/>
                  <a:pt x="0" y="199874"/>
                </a:cubicBezTo>
                <a:lnTo>
                  <a:pt x="0" y="39976"/>
                </a:lnTo>
                <a:close/>
              </a:path>
            </a:pathLst>
          </a:custGeom>
          <a:solidFill>
            <a:schemeClr val="tx1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9809" tIns="49809" rIns="49809" bIns="49809" numCol="1" spcCol="1270" anchor="ctr" anchorCtr="0">
            <a:noAutofit/>
          </a:bodyPr>
          <a:lstStyle/>
          <a:p>
            <a:pPr lvl="0" algn="l" defTabSz="4445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000" kern="1200" smtClean="0"/>
              <a:t>Pilot	</a:t>
            </a:r>
            <a:endParaRPr lang="en-US" sz="1000" kern="1200"/>
          </a:p>
        </p:txBody>
      </p:sp>
      <p:sp>
        <p:nvSpPr>
          <p:cNvPr id="23" name="Freeform 22"/>
          <p:cNvSpPr/>
          <p:nvPr/>
        </p:nvSpPr>
        <p:spPr>
          <a:xfrm>
            <a:off x="8179447" y="1367095"/>
            <a:ext cx="634771" cy="206894"/>
          </a:xfrm>
          <a:custGeom>
            <a:avLst/>
            <a:gdLst>
              <a:gd name="connsiteX0" fmla="*/ 0 w 2767262"/>
              <a:gd name="connsiteY0" fmla="*/ 39976 h 239850"/>
              <a:gd name="connsiteX1" fmla="*/ 39976 w 2767262"/>
              <a:gd name="connsiteY1" fmla="*/ 0 h 239850"/>
              <a:gd name="connsiteX2" fmla="*/ 2727286 w 2767262"/>
              <a:gd name="connsiteY2" fmla="*/ 0 h 239850"/>
              <a:gd name="connsiteX3" fmla="*/ 2767262 w 2767262"/>
              <a:gd name="connsiteY3" fmla="*/ 39976 h 239850"/>
              <a:gd name="connsiteX4" fmla="*/ 2767262 w 2767262"/>
              <a:gd name="connsiteY4" fmla="*/ 199874 h 239850"/>
              <a:gd name="connsiteX5" fmla="*/ 2727286 w 2767262"/>
              <a:gd name="connsiteY5" fmla="*/ 239850 h 239850"/>
              <a:gd name="connsiteX6" fmla="*/ 39976 w 2767262"/>
              <a:gd name="connsiteY6" fmla="*/ 239850 h 239850"/>
              <a:gd name="connsiteX7" fmla="*/ 0 w 2767262"/>
              <a:gd name="connsiteY7" fmla="*/ 199874 h 239850"/>
              <a:gd name="connsiteX8" fmla="*/ 0 w 2767262"/>
              <a:gd name="connsiteY8" fmla="*/ 39976 h 239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767262" h="239850">
                <a:moveTo>
                  <a:pt x="0" y="39976"/>
                </a:moveTo>
                <a:cubicBezTo>
                  <a:pt x="0" y="17898"/>
                  <a:pt x="17898" y="0"/>
                  <a:pt x="39976" y="0"/>
                </a:cubicBezTo>
                <a:lnTo>
                  <a:pt x="2727286" y="0"/>
                </a:lnTo>
                <a:cubicBezTo>
                  <a:pt x="2749364" y="0"/>
                  <a:pt x="2767262" y="17898"/>
                  <a:pt x="2767262" y="39976"/>
                </a:cubicBezTo>
                <a:lnTo>
                  <a:pt x="2767262" y="199874"/>
                </a:lnTo>
                <a:cubicBezTo>
                  <a:pt x="2767262" y="221952"/>
                  <a:pt x="2749364" y="239850"/>
                  <a:pt x="2727286" y="239850"/>
                </a:cubicBezTo>
                <a:lnTo>
                  <a:pt x="39976" y="239850"/>
                </a:lnTo>
                <a:cubicBezTo>
                  <a:pt x="17898" y="239850"/>
                  <a:pt x="0" y="221952"/>
                  <a:pt x="0" y="199874"/>
                </a:cubicBezTo>
                <a:lnTo>
                  <a:pt x="0" y="39976"/>
                </a:lnTo>
                <a:close/>
              </a:path>
            </a:pathLst>
          </a:custGeom>
          <a:noFill/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9809" tIns="49809" rIns="49809" bIns="49809" numCol="1" spcCol="1270" anchor="ctr" anchorCtr="0">
            <a:noAutofit/>
          </a:bodyPr>
          <a:lstStyle/>
          <a:p>
            <a:pPr lvl="0" algn="l" defTabSz="4445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000" b="1" kern="1200" dirty="0" smtClean="0">
                <a:solidFill>
                  <a:schemeClr val="tx1"/>
                </a:solidFill>
              </a:rPr>
              <a:t>Site Visit	</a:t>
            </a:r>
            <a:endParaRPr lang="en-US" sz="1000" b="1" kern="1200" dirty="0">
              <a:solidFill>
                <a:schemeClr val="tx1"/>
              </a:solidFill>
            </a:endParaRPr>
          </a:p>
        </p:txBody>
      </p:sp>
      <p:grpSp>
        <p:nvGrpSpPr>
          <p:cNvPr id="53" name="Group 52"/>
          <p:cNvGrpSpPr/>
          <p:nvPr/>
        </p:nvGrpSpPr>
        <p:grpSpPr>
          <a:xfrm>
            <a:off x="786370" y="1730341"/>
            <a:ext cx="7757853" cy="347776"/>
            <a:chOff x="844464" y="2057400"/>
            <a:chExt cx="10770019" cy="381000"/>
          </a:xfrm>
        </p:grpSpPr>
        <p:sp>
          <p:nvSpPr>
            <p:cNvPr id="33" name="OTLSHAPE_TB_00000000000000000000000000000000_ScaleContainer"/>
            <p:cNvSpPr/>
            <p:nvPr>
              <p:custDataLst>
                <p:tags r:id="rId1"/>
              </p:custDataLst>
            </p:nvPr>
          </p:nvSpPr>
          <p:spPr>
            <a:xfrm>
              <a:off x="844464" y="2057400"/>
              <a:ext cx="10770019" cy="381000"/>
            </a:xfrm>
            <a:prstGeom prst="round2DiagRect">
              <a:avLst>
                <a:gd name="adj1" fmla="val 100000"/>
                <a:gd name="adj2" fmla="val 0"/>
              </a:avLst>
            </a:prstGeom>
            <a:gradFill flip="none" rotWithShape="1">
              <a:gsLst>
                <a:gs pos="0">
                  <a:srgbClr val="505046"/>
                </a:gs>
                <a:gs pos="100000">
                  <a:srgbClr val="7F7F70"/>
                </a:gs>
              </a:gsLst>
              <a:lin ang="5400000" scaled="1"/>
              <a:tileRect/>
            </a:gradFill>
            <a:ln w="12700" cap="flat" cmpd="sng" algn="ctr">
              <a:noFill/>
              <a:prstDash val="solid"/>
              <a:miter lim="800000"/>
            </a:ln>
            <a:effectLst>
              <a:reflection blurRad="6350" stA="50000" endA="300" endPos="55500" dist="50800" dir="5400000" sy="-100000" algn="bl" rotWithShape="0"/>
            </a:effectLst>
            <a:scene3d>
              <a:camera prst="orthographicFront"/>
              <a:lightRig rig="threePt" dir="t">
                <a:rot lat="0" lon="0" rev="8700000"/>
              </a:lightRig>
            </a:scene3d>
            <a:sp3d>
              <a:bevelT w="165100" h="19050"/>
            </a:sp3d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TLSHAPE_TB_00000000000000000000000000000000_TimescaleInterval1"/>
            <p:cNvSpPr txBox="1"/>
            <p:nvPr>
              <p:custDataLst>
                <p:tags r:id="rId2"/>
              </p:custDataLst>
            </p:nvPr>
          </p:nvSpPr>
          <p:spPr>
            <a:xfrm>
              <a:off x="931363" y="2172153"/>
              <a:ext cx="256032" cy="186859"/>
            </a:xfrm>
            <a:prstGeom prst="rect">
              <a:avLst/>
            </a:prstGeom>
            <a:noFill/>
          </p:spPr>
          <p:txBody>
            <a:bodyPr vert="horz" wrap="none" lIns="0" tIns="0" rIns="0" bIns="0" rtlCol="0" anchor="ctr" anchorCtr="0">
              <a:noAutofit/>
            </a:bodyPr>
            <a:lstStyle/>
            <a:p>
              <a:r>
                <a:rPr lang="en-US" sz="1200" b="1" spc="-26" dirty="0" smtClean="0">
                  <a:solidFill>
                    <a:schemeClr val="lt1"/>
                  </a:solidFill>
                  <a:latin typeface="Century Gothic" panose="020B0502020202020204" pitchFamily="34" charset="0"/>
                </a:rPr>
                <a:t>Jan</a:t>
              </a:r>
              <a:endParaRPr lang="en-US" sz="1200" b="1" spc="-26" dirty="0">
                <a:solidFill>
                  <a:schemeClr val="lt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35" name="OTLSHAPE_TB_00000000000000000000000000000000_TimescaleInterval2"/>
            <p:cNvSpPr txBox="1"/>
            <p:nvPr>
              <p:custDataLst>
                <p:tags r:id="rId3"/>
              </p:custDataLst>
            </p:nvPr>
          </p:nvSpPr>
          <p:spPr>
            <a:xfrm>
              <a:off x="2132234" y="2154470"/>
              <a:ext cx="195118" cy="186859"/>
            </a:xfrm>
            <a:prstGeom prst="rect">
              <a:avLst/>
            </a:prstGeom>
            <a:noFill/>
          </p:spPr>
          <p:txBody>
            <a:bodyPr vert="horz" wrap="none" lIns="0" tIns="0" rIns="0" bIns="0" rtlCol="0" anchor="ctr" anchorCtr="0">
              <a:noAutofit/>
            </a:bodyPr>
            <a:lstStyle/>
            <a:p>
              <a:r>
                <a:rPr lang="en-US" sz="1200" b="1" spc="-26" dirty="0" smtClean="0">
                  <a:solidFill>
                    <a:schemeClr val="lt1"/>
                  </a:solidFill>
                  <a:latin typeface="Century Gothic" panose="020B0502020202020204" pitchFamily="34" charset="0"/>
                </a:rPr>
                <a:t>May</a:t>
              </a:r>
              <a:endParaRPr lang="en-US" sz="1200" b="1" spc="-26" dirty="0">
                <a:solidFill>
                  <a:schemeClr val="lt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36" name="OTLSHAPE_TB_00000000000000000000000000000000_TimescaleInterval3"/>
            <p:cNvSpPr txBox="1"/>
            <p:nvPr>
              <p:custDataLst>
                <p:tags r:id="rId4"/>
              </p:custDataLst>
            </p:nvPr>
          </p:nvSpPr>
          <p:spPr>
            <a:xfrm>
              <a:off x="3365678" y="2154470"/>
              <a:ext cx="267958" cy="186859"/>
            </a:xfrm>
            <a:prstGeom prst="rect">
              <a:avLst/>
            </a:prstGeom>
            <a:noFill/>
          </p:spPr>
          <p:txBody>
            <a:bodyPr vert="horz" wrap="none" lIns="0" tIns="0" rIns="0" bIns="0" rtlCol="0" anchor="ctr" anchorCtr="0">
              <a:noAutofit/>
            </a:bodyPr>
            <a:lstStyle/>
            <a:p>
              <a:r>
                <a:rPr lang="en-US" sz="1200" b="1" spc="-26" dirty="0" smtClean="0">
                  <a:solidFill>
                    <a:schemeClr val="lt1"/>
                  </a:solidFill>
                  <a:latin typeface="Century Gothic" panose="020B0502020202020204" pitchFamily="34" charset="0"/>
                </a:rPr>
                <a:t>Oct</a:t>
              </a:r>
              <a:endParaRPr lang="en-US" sz="1200" b="1" spc="-26" dirty="0">
                <a:solidFill>
                  <a:schemeClr val="lt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37" name="OTLSHAPE_TB_00000000000000000000000000000000_TimescaleInterval4"/>
            <p:cNvSpPr txBox="1"/>
            <p:nvPr>
              <p:custDataLst>
                <p:tags r:id="rId5"/>
              </p:custDataLst>
            </p:nvPr>
          </p:nvSpPr>
          <p:spPr>
            <a:xfrm>
              <a:off x="4505634" y="2154470"/>
              <a:ext cx="342900" cy="186859"/>
            </a:xfrm>
            <a:prstGeom prst="rect">
              <a:avLst/>
            </a:prstGeom>
            <a:noFill/>
          </p:spPr>
          <p:txBody>
            <a:bodyPr vert="horz" wrap="none" lIns="0" tIns="0" rIns="0" bIns="0" rtlCol="0" anchor="ctr" anchorCtr="0">
              <a:noAutofit/>
            </a:bodyPr>
            <a:lstStyle/>
            <a:p>
              <a:r>
                <a:rPr lang="en-US" sz="1200" b="1" spc="-26" dirty="0" smtClean="0">
                  <a:solidFill>
                    <a:schemeClr val="lt1"/>
                  </a:solidFill>
                  <a:latin typeface="Century Gothic" panose="020B0502020202020204" pitchFamily="34" charset="0"/>
                </a:rPr>
                <a:t>2018</a:t>
              </a:r>
              <a:endParaRPr lang="en-US" sz="1200" b="1" spc="-26" dirty="0">
                <a:solidFill>
                  <a:schemeClr val="lt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38" name="OTLSHAPE_TB_00000000000000000000000000000000_TimescaleInterval5"/>
            <p:cNvSpPr txBox="1"/>
            <p:nvPr>
              <p:custDataLst>
                <p:tags r:id="rId6"/>
              </p:custDataLst>
            </p:nvPr>
          </p:nvSpPr>
          <p:spPr>
            <a:xfrm>
              <a:off x="5620808" y="2154470"/>
              <a:ext cx="256032" cy="186859"/>
            </a:xfrm>
            <a:prstGeom prst="rect">
              <a:avLst/>
            </a:prstGeom>
            <a:noFill/>
          </p:spPr>
          <p:txBody>
            <a:bodyPr vert="horz" wrap="none" lIns="0" tIns="0" rIns="0" bIns="0" rtlCol="0" anchor="ctr" anchorCtr="0">
              <a:noAutofit/>
            </a:bodyPr>
            <a:lstStyle/>
            <a:p>
              <a:r>
                <a:rPr lang="en-US" sz="1200" b="1" spc="-26" dirty="0" smtClean="0">
                  <a:solidFill>
                    <a:schemeClr val="lt1"/>
                  </a:solidFill>
                  <a:latin typeface="Century Gothic" panose="020B0502020202020204" pitchFamily="34" charset="0"/>
                </a:rPr>
                <a:t>Jan</a:t>
              </a:r>
              <a:endParaRPr lang="en-US" sz="1200" b="1" spc="-26" dirty="0">
                <a:solidFill>
                  <a:schemeClr val="lt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39" name="OTLSHAPE_TB_00000000000000000000000000000000_TimescaleInterval6"/>
            <p:cNvSpPr txBox="1"/>
            <p:nvPr>
              <p:custDataLst>
                <p:tags r:id="rId7"/>
              </p:custDataLst>
            </p:nvPr>
          </p:nvSpPr>
          <p:spPr>
            <a:xfrm>
              <a:off x="6748374" y="2154470"/>
              <a:ext cx="195118" cy="186859"/>
            </a:xfrm>
            <a:prstGeom prst="rect">
              <a:avLst/>
            </a:prstGeom>
            <a:noFill/>
          </p:spPr>
          <p:txBody>
            <a:bodyPr vert="horz" wrap="none" lIns="0" tIns="0" rIns="0" bIns="0" rtlCol="0" anchor="ctr" anchorCtr="0">
              <a:noAutofit/>
            </a:bodyPr>
            <a:lstStyle/>
            <a:p>
              <a:r>
                <a:rPr lang="en-US" sz="1200" b="1" spc="-26" dirty="0" smtClean="0">
                  <a:solidFill>
                    <a:schemeClr val="lt1"/>
                  </a:solidFill>
                  <a:latin typeface="Century Gothic" panose="020B0502020202020204" pitchFamily="34" charset="0"/>
                </a:rPr>
                <a:t>May</a:t>
              </a:r>
              <a:endParaRPr lang="en-US" sz="1200" b="1" spc="-26" dirty="0">
                <a:solidFill>
                  <a:schemeClr val="lt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40" name="OTLSHAPE_TB_00000000000000000000000000000000_TimescaleInterval7"/>
            <p:cNvSpPr txBox="1"/>
            <p:nvPr>
              <p:custDataLst>
                <p:tags r:id="rId8"/>
              </p:custDataLst>
            </p:nvPr>
          </p:nvSpPr>
          <p:spPr>
            <a:xfrm>
              <a:off x="7888330" y="2154470"/>
              <a:ext cx="267958" cy="186859"/>
            </a:xfrm>
            <a:prstGeom prst="rect">
              <a:avLst/>
            </a:prstGeom>
            <a:noFill/>
          </p:spPr>
          <p:txBody>
            <a:bodyPr vert="horz" wrap="none" lIns="0" tIns="0" rIns="0" bIns="0" rtlCol="0" anchor="ctr" anchorCtr="0">
              <a:noAutofit/>
            </a:bodyPr>
            <a:lstStyle/>
            <a:p>
              <a:r>
                <a:rPr lang="en-US" sz="1200" b="1" spc="-26" dirty="0" smtClean="0">
                  <a:solidFill>
                    <a:schemeClr val="lt1"/>
                  </a:solidFill>
                  <a:latin typeface="Century Gothic" panose="020B0502020202020204" pitchFamily="34" charset="0"/>
                </a:rPr>
                <a:t>Oct</a:t>
              </a:r>
              <a:endParaRPr lang="en-US" sz="1200" b="1" spc="-26" dirty="0">
                <a:solidFill>
                  <a:schemeClr val="lt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41" name="OTLSHAPE_TB_00000000000000000000000000000000_TimescaleInterval8"/>
            <p:cNvSpPr txBox="1"/>
            <p:nvPr>
              <p:custDataLst>
                <p:tags r:id="rId9"/>
              </p:custDataLst>
            </p:nvPr>
          </p:nvSpPr>
          <p:spPr>
            <a:xfrm>
              <a:off x="9028286" y="2154470"/>
              <a:ext cx="342900" cy="186859"/>
            </a:xfrm>
            <a:prstGeom prst="rect">
              <a:avLst/>
            </a:prstGeom>
            <a:noFill/>
          </p:spPr>
          <p:txBody>
            <a:bodyPr vert="horz" wrap="none" lIns="0" tIns="0" rIns="0" bIns="0" rtlCol="0" anchor="ctr" anchorCtr="0">
              <a:noAutofit/>
            </a:bodyPr>
            <a:lstStyle/>
            <a:p>
              <a:r>
                <a:rPr lang="en-US" sz="1200" b="1" spc="-26" smtClean="0">
                  <a:solidFill>
                    <a:schemeClr val="lt1"/>
                  </a:solidFill>
                  <a:latin typeface="Century Gothic" panose="020B0502020202020204" pitchFamily="34" charset="0"/>
                </a:rPr>
                <a:t>2019</a:t>
              </a:r>
              <a:endParaRPr lang="en-US" sz="1200" b="1" spc="-26">
                <a:solidFill>
                  <a:schemeClr val="lt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42" name="OTLSHAPE_TB_00000000000000000000000000000000_TimescaleInterval9"/>
            <p:cNvSpPr txBox="1"/>
            <p:nvPr>
              <p:custDataLst>
                <p:tags r:id="rId10"/>
              </p:custDataLst>
            </p:nvPr>
          </p:nvSpPr>
          <p:spPr>
            <a:xfrm>
              <a:off x="10118369" y="2154470"/>
              <a:ext cx="256032" cy="186859"/>
            </a:xfrm>
            <a:prstGeom prst="rect">
              <a:avLst/>
            </a:prstGeom>
            <a:noFill/>
          </p:spPr>
          <p:txBody>
            <a:bodyPr vert="horz" wrap="none" lIns="0" tIns="0" rIns="0" bIns="0" rtlCol="0" anchor="ctr" anchorCtr="0">
              <a:noAutofit/>
            </a:bodyPr>
            <a:lstStyle/>
            <a:p>
              <a:r>
                <a:rPr lang="en-US" sz="1200" b="1" spc="-26" dirty="0" smtClean="0">
                  <a:solidFill>
                    <a:schemeClr val="lt1"/>
                  </a:solidFill>
                  <a:latin typeface="Century Gothic" panose="020B0502020202020204" pitchFamily="34" charset="0"/>
                </a:rPr>
                <a:t>Jan</a:t>
              </a:r>
              <a:endParaRPr lang="en-US" sz="1200" b="1" spc="-26" dirty="0">
                <a:solidFill>
                  <a:schemeClr val="lt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52" name="OTLSHAPE_TB_00000000000000000000000000000000_TimescaleInterval9"/>
            <p:cNvSpPr txBox="1"/>
            <p:nvPr>
              <p:custDataLst>
                <p:tags r:id="rId11"/>
              </p:custDataLst>
            </p:nvPr>
          </p:nvSpPr>
          <p:spPr>
            <a:xfrm>
              <a:off x="10993568" y="2154470"/>
              <a:ext cx="256032" cy="186859"/>
            </a:xfrm>
            <a:prstGeom prst="rect">
              <a:avLst/>
            </a:prstGeom>
            <a:noFill/>
          </p:spPr>
          <p:txBody>
            <a:bodyPr vert="horz" wrap="none" lIns="0" tIns="0" rIns="0" bIns="0" rtlCol="0" anchor="ctr" anchorCtr="0">
              <a:noAutofit/>
            </a:bodyPr>
            <a:lstStyle/>
            <a:p>
              <a:r>
                <a:rPr lang="en-US" sz="1200" b="1" spc="-26" dirty="0" smtClean="0">
                  <a:solidFill>
                    <a:schemeClr val="lt1"/>
                  </a:solidFill>
                  <a:latin typeface="Century Gothic" panose="020B0502020202020204" pitchFamily="34" charset="0"/>
                </a:rPr>
                <a:t>Mar</a:t>
              </a:r>
              <a:endParaRPr lang="en-US" sz="1200" b="1" spc="-26" dirty="0">
                <a:solidFill>
                  <a:schemeClr val="lt1"/>
                </a:solidFill>
                <a:latin typeface="Century Gothic" panose="020B0502020202020204" pitchFamily="34" charset="0"/>
              </a:endParaRPr>
            </a:p>
          </p:txBody>
        </p:sp>
      </p:grpSp>
      <p:sp>
        <p:nvSpPr>
          <p:cNvPr id="55" name="5-Point Star 54"/>
          <p:cNvSpPr/>
          <p:nvPr/>
        </p:nvSpPr>
        <p:spPr>
          <a:xfrm>
            <a:off x="8096966" y="1478032"/>
            <a:ext cx="309617" cy="228982"/>
          </a:xfrm>
          <a:prstGeom prst="star5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Isosceles Triangle 57"/>
          <p:cNvSpPr/>
          <p:nvPr/>
        </p:nvSpPr>
        <p:spPr>
          <a:xfrm flipV="1">
            <a:off x="4247001" y="1493222"/>
            <a:ext cx="157543" cy="191067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61" name="Isosceles Triangle 60"/>
          <p:cNvSpPr/>
          <p:nvPr/>
        </p:nvSpPr>
        <p:spPr>
          <a:xfrm flipV="1">
            <a:off x="7790547" y="1485010"/>
            <a:ext cx="188229" cy="194242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63" name="5-Point Star 62"/>
          <p:cNvSpPr/>
          <p:nvPr/>
        </p:nvSpPr>
        <p:spPr>
          <a:xfrm>
            <a:off x="786370" y="1460231"/>
            <a:ext cx="309617" cy="228982"/>
          </a:xfrm>
          <a:prstGeom prst="star5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Freeform 65"/>
          <p:cNvSpPr/>
          <p:nvPr/>
        </p:nvSpPr>
        <p:spPr>
          <a:xfrm>
            <a:off x="2354912" y="4357907"/>
            <a:ext cx="1697867" cy="245224"/>
          </a:xfrm>
          <a:custGeom>
            <a:avLst/>
            <a:gdLst>
              <a:gd name="connsiteX0" fmla="*/ 0 w 2767262"/>
              <a:gd name="connsiteY0" fmla="*/ 39976 h 239850"/>
              <a:gd name="connsiteX1" fmla="*/ 39976 w 2767262"/>
              <a:gd name="connsiteY1" fmla="*/ 0 h 239850"/>
              <a:gd name="connsiteX2" fmla="*/ 2727286 w 2767262"/>
              <a:gd name="connsiteY2" fmla="*/ 0 h 239850"/>
              <a:gd name="connsiteX3" fmla="*/ 2767262 w 2767262"/>
              <a:gd name="connsiteY3" fmla="*/ 39976 h 239850"/>
              <a:gd name="connsiteX4" fmla="*/ 2767262 w 2767262"/>
              <a:gd name="connsiteY4" fmla="*/ 199874 h 239850"/>
              <a:gd name="connsiteX5" fmla="*/ 2727286 w 2767262"/>
              <a:gd name="connsiteY5" fmla="*/ 239850 h 239850"/>
              <a:gd name="connsiteX6" fmla="*/ 39976 w 2767262"/>
              <a:gd name="connsiteY6" fmla="*/ 239850 h 239850"/>
              <a:gd name="connsiteX7" fmla="*/ 0 w 2767262"/>
              <a:gd name="connsiteY7" fmla="*/ 199874 h 239850"/>
              <a:gd name="connsiteX8" fmla="*/ 0 w 2767262"/>
              <a:gd name="connsiteY8" fmla="*/ 39976 h 239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767262" h="239850">
                <a:moveTo>
                  <a:pt x="0" y="39976"/>
                </a:moveTo>
                <a:cubicBezTo>
                  <a:pt x="0" y="17898"/>
                  <a:pt x="17898" y="0"/>
                  <a:pt x="39976" y="0"/>
                </a:cubicBezTo>
                <a:lnTo>
                  <a:pt x="2727286" y="0"/>
                </a:lnTo>
                <a:cubicBezTo>
                  <a:pt x="2749364" y="0"/>
                  <a:pt x="2767262" y="17898"/>
                  <a:pt x="2767262" y="39976"/>
                </a:cubicBezTo>
                <a:lnTo>
                  <a:pt x="2767262" y="199874"/>
                </a:lnTo>
                <a:cubicBezTo>
                  <a:pt x="2767262" y="221952"/>
                  <a:pt x="2749364" y="239850"/>
                  <a:pt x="2727286" y="239850"/>
                </a:cubicBezTo>
                <a:lnTo>
                  <a:pt x="39976" y="239850"/>
                </a:lnTo>
                <a:cubicBezTo>
                  <a:pt x="17898" y="239850"/>
                  <a:pt x="0" y="221952"/>
                  <a:pt x="0" y="199874"/>
                </a:cubicBezTo>
                <a:lnTo>
                  <a:pt x="0" y="39976"/>
                </a:lnTo>
                <a:close/>
              </a:path>
            </a:pathLst>
          </a:custGeom>
          <a:solidFill>
            <a:schemeClr val="tx1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9809" tIns="49809" rIns="49809" bIns="49809" numCol="1" spcCol="1270" anchor="ctr" anchorCtr="0">
            <a:noAutofit/>
          </a:bodyPr>
          <a:lstStyle/>
          <a:p>
            <a:pPr lvl="0" algn="l" defTabSz="4445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000" kern="1200" dirty="0" smtClean="0"/>
              <a:t>Drafting QEP Documentation</a:t>
            </a:r>
            <a:endParaRPr lang="en-US" sz="1000" kern="1200" dirty="0"/>
          </a:p>
        </p:txBody>
      </p:sp>
      <p:sp>
        <p:nvSpPr>
          <p:cNvPr id="22" name="Freeform 21"/>
          <p:cNvSpPr/>
          <p:nvPr/>
        </p:nvSpPr>
        <p:spPr>
          <a:xfrm>
            <a:off x="7418480" y="1223968"/>
            <a:ext cx="1120592" cy="223867"/>
          </a:xfrm>
          <a:custGeom>
            <a:avLst/>
            <a:gdLst>
              <a:gd name="connsiteX0" fmla="*/ 0 w 2767262"/>
              <a:gd name="connsiteY0" fmla="*/ 39976 h 239850"/>
              <a:gd name="connsiteX1" fmla="*/ 39976 w 2767262"/>
              <a:gd name="connsiteY1" fmla="*/ 0 h 239850"/>
              <a:gd name="connsiteX2" fmla="*/ 2727286 w 2767262"/>
              <a:gd name="connsiteY2" fmla="*/ 0 h 239850"/>
              <a:gd name="connsiteX3" fmla="*/ 2767262 w 2767262"/>
              <a:gd name="connsiteY3" fmla="*/ 39976 h 239850"/>
              <a:gd name="connsiteX4" fmla="*/ 2767262 w 2767262"/>
              <a:gd name="connsiteY4" fmla="*/ 199874 h 239850"/>
              <a:gd name="connsiteX5" fmla="*/ 2727286 w 2767262"/>
              <a:gd name="connsiteY5" fmla="*/ 239850 h 239850"/>
              <a:gd name="connsiteX6" fmla="*/ 39976 w 2767262"/>
              <a:gd name="connsiteY6" fmla="*/ 239850 h 239850"/>
              <a:gd name="connsiteX7" fmla="*/ 0 w 2767262"/>
              <a:gd name="connsiteY7" fmla="*/ 199874 h 239850"/>
              <a:gd name="connsiteX8" fmla="*/ 0 w 2767262"/>
              <a:gd name="connsiteY8" fmla="*/ 39976 h 239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767262" h="239850">
                <a:moveTo>
                  <a:pt x="0" y="39976"/>
                </a:moveTo>
                <a:cubicBezTo>
                  <a:pt x="0" y="17898"/>
                  <a:pt x="17898" y="0"/>
                  <a:pt x="39976" y="0"/>
                </a:cubicBezTo>
                <a:lnTo>
                  <a:pt x="2727286" y="0"/>
                </a:lnTo>
                <a:cubicBezTo>
                  <a:pt x="2749364" y="0"/>
                  <a:pt x="2767262" y="17898"/>
                  <a:pt x="2767262" y="39976"/>
                </a:cubicBezTo>
                <a:lnTo>
                  <a:pt x="2767262" y="199874"/>
                </a:lnTo>
                <a:cubicBezTo>
                  <a:pt x="2767262" y="221952"/>
                  <a:pt x="2749364" y="239850"/>
                  <a:pt x="2727286" y="239850"/>
                </a:cubicBezTo>
                <a:lnTo>
                  <a:pt x="39976" y="239850"/>
                </a:lnTo>
                <a:cubicBezTo>
                  <a:pt x="17898" y="239850"/>
                  <a:pt x="0" y="221952"/>
                  <a:pt x="0" y="199874"/>
                </a:cubicBezTo>
                <a:lnTo>
                  <a:pt x="0" y="39976"/>
                </a:lnTo>
                <a:close/>
              </a:path>
            </a:pathLst>
          </a:custGeom>
          <a:noFill/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9809" tIns="49809" rIns="49809" bIns="49809" numCol="1" spcCol="1270" anchor="ctr" anchorCtr="0">
            <a:noAutofit/>
          </a:bodyPr>
          <a:lstStyle/>
          <a:p>
            <a:pPr lvl="0" algn="l" defTabSz="4445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000" b="1" kern="1200" dirty="0" smtClean="0">
                <a:solidFill>
                  <a:schemeClr val="tx1"/>
                </a:solidFill>
              </a:rPr>
              <a:t>Submission to SACSCOC	</a:t>
            </a:r>
            <a:endParaRPr lang="en-US" sz="1000" b="1" kern="1200" dirty="0">
              <a:solidFill>
                <a:schemeClr val="tx1"/>
              </a:solidFill>
            </a:endParaRPr>
          </a:p>
        </p:txBody>
      </p:sp>
      <p:sp>
        <p:nvSpPr>
          <p:cNvPr id="44" name="Freeform 43"/>
          <p:cNvSpPr/>
          <p:nvPr/>
        </p:nvSpPr>
        <p:spPr>
          <a:xfrm>
            <a:off x="2160555" y="5341377"/>
            <a:ext cx="539556" cy="218934"/>
          </a:xfrm>
          <a:custGeom>
            <a:avLst/>
            <a:gdLst>
              <a:gd name="connsiteX0" fmla="*/ 0 w 2767262"/>
              <a:gd name="connsiteY0" fmla="*/ 39976 h 239850"/>
              <a:gd name="connsiteX1" fmla="*/ 39976 w 2767262"/>
              <a:gd name="connsiteY1" fmla="*/ 0 h 239850"/>
              <a:gd name="connsiteX2" fmla="*/ 2727286 w 2767262"/>
              <a:gd name="connsiteY2" fmla="*/ 0 h 239850"/>
              <a:gd name="connsiteX3" fmla="*/ 2767262 w 2767262"/>
              <a:gd name="connsiteY3" fmla="*/ 39976 h 239850"/>
              <a:gd name="connsiteX4" fmla="*/ 2767262 w 2767262"/>
              <a:gd name="connsiteY4" fmla="*/ 199874 h 239850"/>
              <a:gd name="connsiteX5" fmla="*/ 2727286 w 2767262"/>
              <a:gd name="connsiteY5" fmla="*/ 239850 h 239850"/>
              <a:gd name="connsiteX6" fmla="*/ 39976 w 2767262"/>
              <a:gd name="connsiteY6" fmla="*/ 239850 h 239850"/>
              <a:gd name="connsiteX7" fmla="*/ 0 w 2767262"/>
              <a:gd name="connsiteY7" fmla="*/ 199874 h 239850"/>
              <a:gd name="connsiteX8" fmla="*/ 0 w 2767262"/>
              <a:gd name="connsiteY8" fmla="*/ 39976 h 239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767262" h="239850">
                <a:moveTo>
                  <a:pt x="0" y="39976"/>
                </a:moveTo>
                <a:cubicBezTo>
                  <a:pt x="0" y="17898"/>
                  <a:pt x="17898" y="0"/>
                  <a:pt x="39976" y="0"/>
                </a:cubicBezTo>
                <a:lnTo>
                  <a:pt x="2727286" y="0"/>
                </a:lnTo>
                <a:cubicBezTo>
                  <a:pt x="2749364" y="0"/>
                  <a:pt x="2767262" y="17898"/>
                  <a:pt x="2767262" y="39976"/>
                </a:cubicBezTo>
                <a:lnTo>
                  <a:pt x="2767262" y="199874"/>
                </a:lnTo>
                <a:cubicBezTo>
                  <a:pt x="2767262" y="221952"/>
                  <a:pt x="2749364" y="239850"/>
                  <a:pt x="2727286" y="239850"/>
                </a:cubicBezTo>
                <a:lnTo>
                  <a:pt x="39976" y="239850"/>
                </a:lnTo>
                <a:cubicBezTo>
                  <a:pt x="17898" y="239850"/>
                  <a:pt x="0" y="221952"/>
                  <a:pt x="0" y="199874"/>
                </a:cubicBezTo>
                <a:lnTo>
                  <a:pt x="0" y="39976"/>
                </a:lnTo>
                <a:close/>
              </a:path>
            </a:pathLst>
          </a:custGeom>
          <a:noFill/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9809" tIns="49809" rIns="49809" bIns="49809" numCol="1" spcCol="1270" anchor="ctr" anchorCtr="0">
            <a:noAutofit/>
          </a:bodyPr>
          <a:lstStyle/>
          <a:p>
            <a:pPr lvl="0" algn="ctr" defTabSz="4445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000" b="1" kern="1200" dirty="0" smtClean="0">
                <a:solidFill>
                  <a:schemeClr val="tx1"/>
                </a:solidFill>
              </a:rPr>
              <a:t>Stage Gate 	</a:t>
            </a:r>
            <a:endParaRPr lang="en-US" sz="1000" b="1" kern="1200" dirty="0">
              <a:solidFill>
                <a:schemeClr val="tx1"/>
              </a:solidFill>
            </a:endParaRPr>
          </a:p>
        </p:txBody>
      </p:sp>
      <p:sp>
        <p:nvSpPr>
          <p:cNvPr id="45" name="Freeform 44"/>
          <p:cNvSpPr/>
          <p:nvPr/>
        </p:nvSpPr>
        <p:spPr>
          <a:xfrm>
            <a:off x="4352855" y="5341377"/>
            <a:ext cx="539556" cy="218934"/>
          </a:xfrm>
          <a:custGeom>
            <a:avLst/>
            <a:gdLst>
              <a:gd name="connsiteX0" fmla="*/ 0 w 2767262"/>
              <a:gd name="connsiteY0" fmla="*/ 39976 h 239850"/>
              <a:gd name="connsiteX1" fmla="*/ 39976 w 2767262"/>
              <a:gd name="connsiteY1" fmla="*/ 0 h 239850"/>
              <a:gd name="connsiteX2" fmla="*/ 2727286 w 2767262"/>
              <a:gd name="connsiteY2" fmla="*/ 0 h 239850"/>
              <a:gd name="connsiteX3" fmla="*/ 2767262 w 2767262"/>
              <a:gd name="connsiteY3" fmla="*/ 39976 h 239850"/>
              <a:gd name="connsiteX4" fmla="*/ 2767262 w 2767262"/>
              <a:gd name="connsiteY4" fmla="*/ 199874 h 239850"/>
              <a:gd name="connsiteX5" fmla="*/ 2727286 w 2767262"/>
              <a:gd name="connsiteY5" fmla="*/ 239850 h 239850"/>
              <a:gd name="connsiteX6" fmla="*/ 39976 w 2767262"/>
              <a:gd name="connsiteY6" fmla="*/ 239850 h 239850"/>
              <a:gd name="connsiteX7" fmla="*/ 0 w 2767262"/>
              <a:gd name="connsiteY7" fmla="*/ 199874 h 239850"/>
              <a:gd name="connsiteX8" fmla="*/ 0 w 2767262"/>
              <a:gd name="connsiteY8" fmla="*/ 39976 h 239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767262" h="239850">
                <a:moveTo>
                  <a:pt x="0" y="39976"/>
                </a:moveTo>
                <a:cubicBezTo>
                  <a:pt x="0" y="17898"/>
                  <a:pt x="17898" y="0"/>
                  <a:pt x="39976" y="0"/>
                </a:cubicBezTo>
                <a:lnTo>
                  <a:pt x="2727286" y="0"/>
                </a:lnTo>
                <a:cubicBezTo>
                  <a:pt x="2749364" y="0"/>
                  <a:pt x="2767262" y="17898"/>
                  <a:pt x="2767262" y="39976"/>
                </a:cubicBezTo>
                <a:lnTo>
                  <a:pt x="2767262" y="199874"/>
                </a:lnTo>
                <a:cubicBezTo>
                  <a:pt x="2767262" y="221952"/>
                  <a:pt x="2749364" y="239850"/>
                  <a:pt x="2727286" y="239850"/>
                </a:cubicBezTo>
                <a:lnTo>
                  <a:pt x="39976" y="239850"/>
                </a:lnTo>
                <a:cubicBezTo>
                  <a:pt x="17898" y="239850"/>
                  <a:pt x="0" y="221952"/>
                  <a:pt x="0" y="199874"/>
                </a:cubicBezTo>
                <a:lnTo>
                  <a:pt x="0" y="39976"/>
                </a:lnTo>
                <a:close/>
              </a:path>
            </a:pathLst>
          </a:custGeom>
          <a:noFill/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9809" tIns="49809" rIns="49809" bIns="49809" numCol="1" spcCol="1270" anchor="ctr" anchorCtr="0">
            <a:noAutofit/>
          </a:bodyPr>
          <a:lstStyle/>
          <a:p>
            <a:pPr lvl="0" algn="ctr" defTabSz="4445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000" b="1" kern="1200" dirty="0" smtClean="0">
                <a:solidFill>
                  <a:schemeClr val="tx1"/>
                </a:solidFill>
              </a:rPr>
              <a:t>Stage Gate 	</a:t>
            </a:r>
            <a:endParaRPr lang="en-US" sz="1000" b="1" kern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9298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QEP Implementation and Reporting</a:t>
            </a:r>
            <a:endParaRPr lang="en-US" dirty="0"/>
          </a:p>
        </p:txBody>
      </p:sp>
      <p:sp>
        <p:nvSpPr>
          <p:cNvPr id="5" name="OTLSHAPE_TB_00000000000000000000000000000000_ScaleContainer"/>
          <p:cNvSpPr/>
          <p:nvPr>
            <p:custDataLst>
              <p:tags r:id="rId1"/>
            </p:custDataLst>
          </p:nvPr>
        </p:nvSpPr>
        <p:spPr>
          <a:xfrm>
            <a:off x="786370" y="2220117"/>
            <a:ext cx="7757853" cy="347776"/>
          </a:xfrm>
          <a:prstGeom prst="round2DiagRect">
            <a:avLst>
              <a:gd name="adj1" fmla="val 100000"/>
              <a:gd name="adj2" fmla="val 0"/>
            </a:avLst>
          </a:prstGeom>
          <a:gradFill flip="none" rotWithShape="1">
            <a:gsLst>
              <a:gs pos="0">
                <a:srgbClr val="505046"/>
              </a:gs>
              <a:gs pos="100000">
                <a:srgbClr val="7F7F70"/>
              </a:gs>
            </a:gsLst>
            <a:lin ang="5400000" scaled="1"/>
            <a:tileRect/>
          </a:gradFill>
          <a:ln w="12700" cap="flat" cmpd="sng" algn="ctr">
            <a:noFill/>
            <a:prstDash val="solid"/>
            <a:miter lim="800000"/>
          </a:ln>
          <a:effectLst>
            <a:reflection blurRad="6350" stA="50000" endA="300" endPos="55500" dist="50800" dir="5400000" sy="-100000" algn="bl" rotWithShape="0"/>
          </a:effectLst>
          <a:scene3d>
            <a:camera prst="orthographicFront"/>
            <a:lightRig rig="threePt" dir="t">
              <a:rot lat="0" lon="0" rev="8700000"/>
            </a:lightRig>
          </a:scene3d>
          <a:sp3d>
            <a:bevelT w="165100" h="1905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TLSHAPE_TB_00000000000000000000000000000000_TimescaleInterval8"/>
          <p:cNvSpPr txBox="1"/>
          <p:nvPr>
            <p:custDataLst>
              <p:tags r:id="rId2"/>
            </p:custDataLst>
          </p:nvPr>
        </p:nvSpPr>
        <p:spPr>
          <a:xfrm>
            <a:off x="1126355" y="2308722"/>
            <a:ext cx="246998" cy="17056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b="1" spc="-26" dirty="0" smtClean="0">
                <a:solidFill>
                  <a:schemeClr val="lt1"/>
                </a:solidFill>
                <a:latin typeface="Century Gothic" panose="020B0502020202020204" pitchFamily="34" charset="0"/>
              </a:rPr>
              <a:t>2019</a:t>
            </a:r>
            <a:endParaRPr lang="en-US" sz="1200" b="1" spc="-26" dirty="0">
              <a:solidFill>
                <a:schemeClr val="lt1"/>
              </a:solidFill>
              <a:latin typeface="Century Gothic" panose="020B0502020202020204" pitchFamily="34" charset="0"/>
            </a:endParaRPr>
          </a:p>
        </p:txBody>
      </p:sp>
      <p:sp>
        <p:nvSpPr>
          <p:cNvPr id="17" name="OTLSHAPE_TB_00000000000000000000000000000000_TimescaleInterval8"/>
          <p:cNvSpPr txBox="1"/>
          <p:nvPr>
            <p:custDataLst>
              <p:tags r:id="rId3"/>
            </p:custDataLst>
          </p:nvPr>
        </p:nvSpPr>
        <p:spPr>
          <a:xfrm>
            <a:off x="2185535" y="2314108"/>
            <a:ext cx="246998" cy="17056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b="1" spc="-26" dirty="0" smtClean="0">
                <a:solidFill>
                  <a:schemeClr val="lt1"/>
                </a:solidFill>
                <a:latin typeface="Century Gothic" panose="020B0502020202020204" pitchFamily="34" charset="0"/>
              </a:rPr>
              <a:t>2020</a:t>
            </a:r>
            <a:endParaRPr lang="en-US" sz="1200" b="1" spc="-26" dirty="0">
              <a:solidFill>
                <a:schemeClr val="lt1"/>
              </a:solidFill>
              <a:latin typeface="Century Gothic" panose="020B0502020202020204" pitchFamily="34" charset="0"/>
            </a:endParaRPr>
          </a:p>
        </p:txBody>
      </p:sp>
      <p:sp>
        <p:nvSpPr>
          <p:cNvPr id="18" name="OTLSHAPE_TB_00000000000000000000000000000000_TimescaleInterval8"/>
          <p:cNvSpPr txBox="1"/>
          <p:nvPr>
            <p:custDataLst>
              <p:tags r:id="rId4"/>
            </p:custDataLst>
          </p:nvPr>
        </p:nvSpPr>
        <p:spPr>
          <a:xfrm>
            <a:off x="3352958" y="2314108"/>
            <a:ext cx="246998" cy="17056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b="1" spc="-26" dirty="0" smtClean="0">
                <a:solidFill>
                  <a:schemeClr val="lt1"/>
                </a:solidFill>
                <a:latin typeface="Century Gothic" panose="020B0502020202020204" pitchFamily="34" charset="0"/>
              </a:rPr>
              <a:t>2021</a:t>
            </a:r>
            <a:endParaRPr lang="en-US" sz="1200" b="1" spc="-26" dirty="0">
              <a:solidFill>
                <a:schemeClr val="lt1"/>
              </a:solidFill>
              <a:latin typeface="Century Gothic" panose="020B0502020202020204" pitchFamily="34" charset="0"/>
            </a:endParaRPr>
          </a:p>
        </p:txBody>
      </p:sp>
      <p:sp>
        <p:nvSpPr>
          <p:cNvPr id="19" name="OTLSHAPE_TB_00000000000000000000000000000000_TimescaleInterval8"/>
          <p:cNvSpPr txBox="1"/>
          <p:nvPr>
            <p:custDataLst>
              <p:tags r:id="rId5"/>
            </p:custDataLst>
          </p:nvPr>
        </p:nvSpPr>
        <p:spPr>
          <a:xfrm>
            <a:off x="4520381" y="2314108"/>
            <a:ext cx="246998" cy="17056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b="1" spc="-26" dirty="0" smtClean="0">
                <a:solidFill>
                  <a:schemeClr val="lt1"/>
                </a:solidFill>
                <a:latin typeface="Century Gothic" panose="020B0502020202020204" pitchFamily="34" charset="0"/>
              </a:rPr>
              <a:t>2022</a:t>
            </a:r>
            <a:endParaRPr lang="en-US" sz="1200" b="1" spc="-26" dirty="0">
              <a:solidFill>
                <a:schemeClr val="lt1"/>
              </a:solidFill>
              <a:latin typeface="Century Gothic" panose="020B0502020202020204" pitchFamily="34" charset="0"/>
            </a:endParaRPr>
          </a:p>
        </p:txBody>
      </p:sp>
      <p:sp>
        <p:nvSpPr>
          <p:cNvPr id="20" name="OTLSHAPE_TB_00000000000000000000000000000000_TimescaleInterval8"/>
          <p:cNvSpPr txBox="1"/>
          <p:nvPr>
            <p:custDataLst>
              <p:tags r:id="rId6"/>
            </p:custDataLst>
          </p:nvPr>
        </p:nvSpPr>
        <p:spPr>
          <a:xfrm>
            <a:off x="5804760" y="2309151"/>
            <a:ext cx="246998" cy="17056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b="1" spc="-26" dirty="0" smtClean="0">
                <a:solidFill>
                  <a:schemeClr val="lt1"/>
                </a:solidFill>
                <a:latin typeface="Century Gothic" panose="020B0502020202020204" pitchFamily="34" charset="0"/>
              </a:rPr>
              <a:t>2023</a:t>
            </a:r>
            <a:endParaRPr lang="en-US" sz="1200" b="1" spc="-26" dirty="0">
              <a:solidFill>
                <a:schemeClr val="lt1"/>
              </a:solidFill>
              <a:latin typeface="Century Gothic" panose="020B0502020202020204" pitchFamily="34" charset="0"/>
            </a:endParaRPr>
          </a:p>
        </p:txBody>
      </p:sp>
      <p:sp>
        <p:nvSpPr>
          <p:cNvPr id="21" name="OTLSHAPE_TB_00000000000000000000000000000000_TimescaleInterval8"/>
          <p:cNvSpPr txBox="1"/>
          <p:nvPr>
            <p:custDataLst>
              <p:tags r:id="rId7"/>
            </p:custDataLst>
          </p:nvPr>
        </p:nvSpPr>
        <p:spPr>
          <a:xfrm>
            <a:off x="6980447" y="2309151"/>
            <a:ext cx="246998" cy="17056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b="1" spc="-26" dirty="0" smtClean="0">
                <a:solidFill>
                  <a:schemeClr val="lt1"/>
                </a:solidFill>
                <a:latin typeface="Century Gothic" panose="020B0502020202020204" pitchFamily="34" charset="0"/>
              </a:rPr>
              <a:t>2024</a:t>
            </a:r>
            <a:endParaRPr lang="en-US" sz="1200" b="1" spc="-26" dirty="0">
              <a:solidFill>
                <a:schemeClr val="lt1"/>
              </a:solidFill>
              <a:latin typeface="Century Gothic" panose="020B0502020202020204" pitchFamily="34" charset="0"/>
            </a:endParaRPr>
          </a:p>
        </p:txBody>
      </p:sp>
      <p:sp>
        <p:nvSpPr>
          <p:cNvPr id="22" name="OTLSHAPE_TB_00000000000000000000000000000000_TimescaleInterval8"/>
          <p:cNvSpPr txBox="1"/>
          <p:nvPr>
            <p:custDataLst>
              <p:tags r:id="rId8"/>
            </p:custDataLst>
          </p:nvPr>
        </p:nvSpPr>
        <p:spPr>
          <a:xfrm>
            <a:off x="7914407" y="2308721"/>
            <a:ext cx="246998" cy="17056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b="1" spc="-26" dirty="0" smtClean="0">
                <a:solidFill>
                  <a:schemeClr val="lt1"/>
                </a:solidFill>
                <a:latin typeface="Century Gothic" panose="020B0502020202020204" pitchFamily="34" charset="0"/>
              </a:rPr>
              <a:t>2025</a:t>
            </a:r>
            <a:endParaRPr lang="en-US" sz="1200" b="1" spc="-26" dirty="0">
              <a:solidFill>
                <a:schemeClr val="lt1"/>
              </a:solidFill>
              <a:latin typeface="Century Gothic" panose="020B0502020202020204" pitchFamily="34" charset="0"/>
            </a:endParaRPr>
          </a:p>
        </p:txBody>
      </p:sp>
      <p:sp>
        <p:nvSpPr>
          <p:cNvPr id="23" name="Freeform 22"/>
          <p:cNvSpPr/>
          <p:nvPr/>
        </p:nvSpPr>
        <p:spPr>
          <a:xfrm>
            <a:off x="960168" y="3057924"/>
            <a:ext cx="4844592" cy="270351"/>
          </a:xfrm>
          <a:custGeom>
            <a:avLst/>
            <a:gdLst>
              <a:gd name="connsiteX0" fmla="*/ 0 w 2767262"/>
              <a:gd name="connsiteY0" fmla="*/ 39976 h 239850"/>
              <a:gd name="connsiteX1" fmla="*/ 39976 w 2767262"/>
              <a:gd name="connsiteY1" fmla="*/ 0 h 239850"/>
              <a:gd name="connsiteX2" fmla="*/ 2727286 w 2767262"/>
              <a:gd name="connsiteY2" fmla="*/ 0 h 239850"/>
              <a:gd name="connsiteX3" fmla="*/ 2767262 w 2767262"/>
              <a:gd name="connsiteY3" fmla="*/ 39976 h 239850"/>
              <a:gd name="connsiteX4" fmla="*/ 2767262 w 2767262"/>
              <a:gd name="connsiteY4" fmla="*/ 199874 h 239850"/>
              <a:gd name="connsiteX5" fmla="*/ 2727286 w 2767262"/>
              <a:gd name="connsiteY5" fmla="*/ 239850 h 239850"/>
              <a:gd name="connsiteX6" fmla="*/ 39976 w 2767262"/>
              <a:gd name="connsiteY6" fmla="*/ 239850 h 239850"/>
              <a:gd name="connsiteX7" fmla="*/ 0 w 2767262"/>
              <a:gd name="connsiteY7" fmla="*/ 199874 h 239850"/>
              <a:gd name="connsiteX8" fmla="*/ 0 w 2767262"/>
              <a:gd name="connsiteY8" fmla="*/ 39976 h 239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767262" h="239850">
                <a:moveTo>
                  <a:pt x="0" y="39976"/>
                </a:moveTo>
                <a:cubicBezTo>
                  <a:pt x="0" y="17898"/>
                  <a:pt x="17898" y="0"/>
                  <a:pt x="39976" y="0"/>
                </a:cubicBezTo>
                <a:lnTo>
                  <a:pt x="2727286" y="0"/>
                </a:lnTo>
                <a:cubicBezTo>
                  <a:pt x="2749364" y="0"/>
                  <a:pt x="2767262" y="17898"/>
                  <a:pt x="2767262" y="39976"/>
                </a:cubicBezTo>
                <a:lnTo>
                  <a:pt x="2767262" y="199874"/>
                </a:lnTo>
                <a:cubicBezTo>
                  <a:pt x="2767262" y="221952"/>
                  <a:pt x="2749364" y="239850"/>
                  <a:pt x="2727286" y="239850"/>
                </a:cubicBezTo>
                <a:lnTo>
                  <a:pt x="39976" y="239850"/>
                </a:lnTo>
                <a:cubicBezTo>
                  <a:pt x="17898" y="239850"/>
                  <a:pt x="0" y="221952"/>
                  <a:pt x="0" y="199874"/>
                </a:cubicBezTo>
                <a:lnTo>
                  <a:pt x="0" y="39976"/>
                </a:lnTo>
                <a:close/>
              </a:path>
            </a:pathLst>
          </a:custGeom>
          <a:solidFill>
            <a:schemeClr val="tx1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9809" tIns="49809" rIns="49809" bIns="49809" numCol="1" spcCol="1270" anchor="ctr" anchorCtr="0">
            <a:noAutofit/>
          </a:bodyPr>
          <a:lstStyle/>
          <a:p>
            <a:pPr lvl="0" algn="l" defTabSz="4445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000" kern="1200" dirty="0" smtClean="0"/>
              <a:t>Implementation</a:t>
            </a:r>
            <a:endParaRPr lang="en-US" sz="1000" kern="1200" dirty="0"/>
          </a:p>
        </p:txBody>
      </p:sp>
      <p:sp>
        <p:nvSpPr>
          <p:cNvPr id="24" name="Freeform 23"/>
          <p:cNvSpPr/>
          <p:nvPr/>
        </p:nvSpPr>
        <p:spPr>
          <a:xfrm>
            <a:off x="1950720" y="3432557"/>
            <a:ext cx="5085950" cy="270351"/>
          </a:xfrm>
          <a:custGeom>
            <a:avLst/>
            <a:gdLst>
              <a:gd name="connsiteX0" fmla="*/ 0 w 2767262"/>
              <a:gd name="connsiteY0" fmla="*/ 39976 h 239850"/>
              <a:gd name="connsiteX1" fmla="*/ 39976 w 2767262"/>
              <a:gd name="connsiteY1" fmla="*/ 0 h 239850"/>
              <a:gd name="connsiteX2" fmla="*/ 2727286 w 2767262"/>
              <a:gd name="connsiteY2" fmla="*/ 0 h 239850"/>
              <a:gd name="connsiteX3" fmla="*/ 2767262 w 2767262"/>
              <a:gd name="connsiteY3" fmla="*/ 39976 h 239850"/>
              <a:gd name="connsiteX4" fmla="*/ 2767262 w 2767262"/>
              <a:gd name="connsiteY4" fmla="*/ 199874 h 239850"/>
              <a:gd name="connsiteX5" fmla="*/ 2727286 w 2767262"/>
              <a:gd name="connsiteY5" fmla="*/ 239850 h 239850"/>
              <a:gd name="connsiteX6" fmla="*/ 39976 w 2767262"/>
              <a:gd name="connsiteY6" fmla="*/ 239850 h 239850"/>
              <a:gd name="connsiteX7" fmla="*/ 0 w 2767262"/>
              <a:gd name="connsiteY7" fmla="*/ 199874 h 239850"/>
              <a:gd name="connsiteX8" fmla="*/ 0 w 2767262"/>
              <a:gd name="connsiteY8" fmla="*/ 39976 h 239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767262" h="239850">
                <a:moveTo>
                  <a:pt x="0" y="39976"/>
                </a:moveTo>
                <a:cubicBezTo>
                  <a:pt x="0" y="17898"/>
                  <a:pt x="17898" y="0"/>
                  <a:pt x="39976" y="0"/>
                </a:cubicBezTo>
                <a:lnTo>
                  <a:pt x="2727286" y="0"/>
                </a:lnTo>
                <a:cubicBezTo>
                  <a:pt x="2749364" y="0"/>
                  <a:pt x="2767262" y="17898"/>
                  <a:pt x="2767262" y="39976"/>
                </a:cubicBezTo>
                <a:lnTo>
                  <a:pt x="2767262" y="199874"/>
                </a:lnTo>
                <a:cubicBezTo>
                  <a:pt x="2767262" y="221952"/>
                  <a:pt x="2749364" y="239850"/>
                  <a:pt x="2727286" y="239850"/>
                </a:cubicBezTo>
                <a:lnTo>
                  <a:pt x="39976" y="239850"/>
                </a:lnTo>
                <a:cubicBezTo>
                  <a:pt x="17898" y="239850"/>
                  <a:pt x="0" y="221952"/>
                  <a:pt x="0" y="199874"/>
                </a:cubicBezTo>
                <a:lnTo>
                  <a:pt x="0" y="39976"/>
                </a:lnTo>
                <a:close/>
              </a:path>
            </a:pathLst>
          </a:custGeom>
          <a:solidFill>
            <a:schemeClr val="tx1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9809" tIns="49809" rIns="49809" bIns="49809" numCol="1" spcCol="1270" anchor="ctr" anchorCtr="0">
            <a:noAutofit/>
          </a:bodyPr>
          <a:lstStyle/>
          <a:p>
            <a:pPr lvl="0" algn="l" defTabSz="4445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000" kern="1200" dirty="0" smtClean="0"/>
              <a:t>Data Collection</a:t>
            </a:r>
            <a:endParaRPr lang="en-US" sz="1000" kern="1200" dirty="0"/>
          </a:p>
        </p:txBody>
      </p:sp>
      <p:sp>
        <p:nvSpPr>
          <p:cNvPr id="25" name="Freeform 24"/>
          <p:cNvSpPr/>
          <p:nvPr/>
        </p:nvSpPr>
        <p:spPr>
          <a:xfrm>
            <a:off x="6273366" y="3791085"/>
            <a:ext cx="1661160" cy="270351"/>
          </a:xfrm>
          <a:custGeom>
            <a:avLst/>
            <a:gdLst>
              <a:gd name="connsiteX0" fmla="*/ 0 w 2767262"/>
              <a:gd name="connsiteY0" fmla="*/ 39976 h 239850"/>
              <a:gd name="connsiteX1" fmla="*/ 39976 w 2767262"/>
              <a:gd name="connsiteY1" fmla="*/ 0 h 239850"/>
              <a:gd name="connsiteX2" fmla="*/ 2727286 w 2767262"/>
              <a:gd name="connsiteY2" fmla="*/ 0 h 239850"/>
              <a:gd name="connsiteX3" fmla="*/ 2767262 w 2767262"/>
              <a:gd name="connsiteY3" fmla="*/ 39976 h 239850"/>
              <a:gd name="connsiteX4" fmla="*/ 2767262 w 2767262"/>
              <a:gd name="connsiteY4" fmla="*/ 199874 h 239850"/>
              <a:gd name="connsiteX5" fmla="*/ 2727286 w 2767262"/>
              <a:gd name="connsiteY5" fmla="*/ 239850 h 239850"/>
              <a:gd name="connsiteX6" fmla="*/ 39976 w 2767262"/>
              <a:gd name="connsiteY6" fmla="*/ 239850 h 239850"/>
              <a:gd name="connsiteX7" fmla="*/ 0 w 2767262"/>
              <a:gd name="connsiteY7" fmla="*/ 199874 h 239850"/>
              <a:gd name="connsiteX8" fmla="*/ 0 w 2767262"/>
              <a:gd name="connsiteY8" fmla="*/ 39976 h 239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767262" h="239850">
                <a:moveTo>
                  <a:pt x="0" y="39976"/>
                </a:moveTo>
                <a:cubicBezTo>
                  <a:pt x="0" y="17898"/>
                  <a:pt x="17898" y="0"/>
                  <a:pt x="39976" y="0"/>
                </a:cubicBezTo>
                <a:lnTo>
                  <a:pt x="2727286" y="0"/>
                </a:lnTo>
                <a:cubicBezTo>
                  <a:pt x="2749364" y="0"/>
                  <a:pt x="2767262" y="17898"/>
                  <a:pt x="2767262" y="39976"/>
                </a:cubicBezTo>
                <a:lnTo>
                  <a:pt x="2767262" y="199874"/>
                </a:lnTo>
                <a:cubicBezTo>
                  <a:pt x="2767262" y="221952"/>
                  <a:pt x="2749364" y="239850"/>
                  <a:pt x="2727286" y="239850"/>
                </a:cubicBezTo>
                <a:lnTo>
                  <a:pt x="39976" y="239850"/>
                </a:lnTo>
                <a:cubicBezTo>
                  <a:pt x="17898" y="239850"/>
                  <a:pt x="0" y="221952"/>
                  <a:pt x="0" y="199874"/>
                </a:cubicBezTo>
                <a:lnTo>
                  <a:pt x="0" y="39976"/>
                </a:lnTo>
                <a:close/>
              </a:path>
            </a:pathLst>
          </a:custGeom>
          <a:solidFill>
            <a:schemeClr val="tx1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9809" tIns="49809" rIns="49809" bIns="49809" numCol="1" spcCol="1270" anchor="ctr" anchorCtr="0">
            <a:noAutofit/>
          </a:bodyPr>
          <a:lstStyle/>
          <a:p>
            <a:pPr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000" dirty="0"/>
              <a:t>Impact Report of the Quality Enhancement Plan </a:t>
            </a:r>
            <a:r>
              <a:rPr lang="en-US" sz="1000" dirty="0" smtClean="0"/>
              <a:t>Developed</a:t>
            </a:r>
            <a:endParaRPr lang="en-US" sz="1000" dirty="0"/>
          </a:p>
        </p:txBody>
      </p:sp>
      <p:sp>
        <p:nvSpPr>
          <p:cNvPr id="26" name="5-Point Star 25"/>
          <p:cNvSpPr/>
          <p:nvPr/>
        </p:nvSpPr>
        <p:spPr>
          <a:xfrm>
            <a:off x="7759598" y="1967808"/>
            <a:ext cx="309617" cy="228982"/>
          </a:xfrm>
          <a:prstGeom prst="star5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26"/>
          <p:cNvSpPr/>
          <p:nvPr/>
        </p:nvSpPr>
        <p:spPr>
          <a:xfrm>
            <a:off x="7178754" y="1760914"/>
            <a:ext cx="1471303" cy="206894"/>
          </a:xfrm>
          <a:custGeom>
            <a:avLst/>
            <a:gdLst>
              <a:gd name="connsiteX0" fmla="*/ 0 w 2767262"/>
              <a:gd name="connsiteY0" fmla="*/ 39976 h 239850"/>
              <a:gd name="connsiteX1" fmla="*/ 39976 w 2767262"/>
              <a:gd name="connsiteY1" fmla="*/ 0 h 239850"/>
              <a:gd name="connsiteX2" fmla="*/ 2727286 w 2767262"/>
              <a:gd name="connsiteY2" fmla="*/ 0 h 239850"/>
              <a:gd name="connsiteX3" fmla="*/ 2767262 w 2767262"/>
              <a:gd name="connsiteY3" fmla="*/ 39976 h 239850"/>
              <a:gd name="connsiteX4" fmla="*/ 2767262 w 2767262"/>
              <a:gd name="connsiteY4" fmla="*/ 199874 h 239850"/>
              <a:gd name="connsiteX5" fmla="*/ 2727286 w 2767262"/>
              <a:gd name="connsiteY5" fmla="*/ 239850 h 239850"/>
              <a:gd name="connsiteX6" fmla="*/ 39976 w 2767262"/>
              <a:gd name="connsiteY6" fmla="*/ 239850 h 239850"/>
              <a:gd name="connsiteX7" fmla="*/ 0 w 2767262"/>
              <a:gd name="connsiteY7" fmla="*/ 199874 h 239850"/>
              <a:gd name="connsiteX8" fmla="*/ 0 w 2767262"/>
              <a:gd name="connsiteY8" fmla="*/ 39976 h 239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767262" h="239850">
                <a:moveTo>
                  <a:pt x="0" y="39976"/>
                </a:moveTo>
                <a:cubicBezTo>
                  <a:pt x="0" y="17898"/>
                  <a:pt x="17898" y="0"/>
                  <a:pt x="39976" y="0"/>
                </a:cubicBezTo>
                <a:lnTo>
                  <a:pt x="2727286" y="0"/>
                </a:lnTo>
                <a:cubicBezTo>
                  <a:pt x="2749364" y="0"/>
                  <a:pt x="2767262" y="17898"/>
                  <a:pt x="2767262" y="39976"/>
                </a:cubicBezTo>
                <a:lnTo>
                  <a:pt x="2767262" y="199874"/>
                </a:lnTo>
                <a:cubicBezTo>
                  <a:pt x="2767262" y="221952"/>
                  <a:pt x="2749364" y="239850"/>
                  <a:pt x="2727286" y="239850"/>
                </a:cubicBezTo>
                <a:lnTo>
                  <a:pt x="39976" y="239850"/>
                </a:lnTo>
                <a:cubicBezTo>
                  <a:pt x="17898" y="239850"/>
                  <a:pt x="0" y="221952"/>
                  <a:pt x="0" y="199874"/>
                </a:cubicBezTo>
                <a:lnTo>
                  <a:pt x="0" y="39976"/>
                </a:lnTo>
                <a:close/>
              </a:path>
            </a:pathLst>
          </a:custGeom>
          <a:noFill/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9809" tIns="49809" rIns="49809" bIns="49809" numCol="1" spcCol="1270" anchor="ctr" anchorCtr="0">
            <a:noAutofit/>
          </a:bodyPr>
          <a:lstStyle/>
          <a:p>
            <a:pPr lvl="0" algn="l" defTabSz="4445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000" b="1" kern="1200" dirty="0" smtClean="0">
                <a:solidFill>
                  <a:schemeClr val="tx1"/>
                </a:solidFill>
              </a:rPr>
              <a:t>Report Due – March 2025	</a:t>
            </a:r>
            <a:endParaRPr lang="en-US" sz="1000" b="1" kern="1200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84965" y="2596860"/>
            <a:ext cx="47995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Spring</a:t>
            </a:r>
            <a:endParaRPr lang="en-US" sz="900" dirty="0"/>
          </a:p>
        </p:txBody>
      </p:sp>
      <p:sp>
        <p:nvSpPr>
          <p:cNvPr id="28" name="TextBox 27"/>
          <p:cNvSpPr txBox="1"/>
          <p:nvPr/>
        </p:nvSpPr>
        <p:spPr>
          <a:xfrm>
            <a:off x="1829079" y="2596860"/>
            <a:ext cx="47995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Spring</a:t>
            </a:r>
            <a:endParaRPr lang="en-US" sz="900" dirty="0"/>
          </a:p>
        </p:txBody>
      </p:sp>
      <p:sp>
        <p:nvSpPr>
          <p:cNvPr id="29" name="TextBox 28"/>
          <p:cNvSpPr txBox="1"/>
          <p:nvPr/>
        </p:nvSpPr>
        <p:spPr>
          <a:xfrm>
            <a:off x="2992884" y="2596860"/>
            <a:ext cx="47995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Spring</a:t>
            </a:r>
            <a:endParaRPr lang="en-US" sz="900" dirty="0"/>
          </a:p>
        </p:txBody>
      </p:sp>
      <p:sp>
        <p:nvSpPr>
          <p:cNvPr id="30" name="TextBox 29"/>
          <p:cNvSpPr txBox="1"/>
          <p:nvPr/>
        </p:nvSpPr>
        <p:spPr>
          <a:xfrm>
            <a:off x="4185341" y="2596860"/>
            <a:ext cx="47995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Spring</a:t>
            </a:r>
            <a:endParaRPr lang="en-US" sz="900" dirty="0"/>
          </a:p>
        </p:txBody>
      </p:sp>
      <p:sp>
        <p:nvSpPr>
          <p:cNvPr id="31" name="TextBox 30"/>
          <p:cNvSpPr txBox="1"/>
          <p:nvPr/>
        </p:nvSpPr>
        <p:spPr>
          <a:xfrm>
            <a:off x="5467507" y="2596860"/>
            <a:ext cx="47995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Spring</a:t>
            </a:r>
            <a:endParaRPr lang="en-US" sz="900" dirty="0"/>
          </a:p>
        </p:txBody>
      </p:sp>
      <p:sp>
        <p:nvSpPr>
          <p:cNvPr id="32" name="TextBox 31"/>
          <p:cNvSpPr txBox="1"/>
          <p:nvPr/>
        </p:nvSpPr>
        <p:spPr>
          <a:xfrm>
            <a:off x="6623991" y="2596860"/>
            <a:ext cx="47995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Spring</a:t>
            </a:r>
            <a:endParaRPr lang="en-US" sz="900" dirty="0"/>
          </a:p>
        </p:txBody>
      </p:sp>
      <p:sp>
        <p:nvSpPr>
          <p:cNvPr id="33" name="TextBox 32"/>
          <p:cNvSpPr txBox="1"/>
          <p:nvPr/>
        </p:nvSpPr>
        <p:spPr>
          <a:xfrm>
            <a:off x="7694548" y="2596860"/>
            <a:ext cx="47995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Spring</a:t>
            </a:r>
            <a:endParaRPr lang="en-US" sz="900" dirty="0"/>
          </a:p>
        </p:txBody>
      </p:sp>
      <p:sp>
        <p:nvSpPr>
          <p:cNvPr id="34" name="TextBox 33"/>
          <p:cNvSpPr txBox="1"/>
          <p:nvPr/>
        </p:nvSpPr>
        <p:spPr>
          <a:xfrm>
            <a:off x="1363207" y="2596860"/>
            <a:ext cx="47995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Fall</a:t>
            </a:r>
            <a:endParaRPr lang="en-US" sz="900" dirty="0"/>
          </a:p>
        </p:txBody>
      </p:sp>
      <p:sp>
        <p:nvSpPr>
          <p:cNvPr id="35" name="TextBox 34"/>
          <p:cNvSpPr txBox="1"/>
          <p:nvPr/>
        </p:nvSpPr>
        <p:spPr>
          <a:xfrm>
            <a:off x="2396656" y="2596860"/>
            <a:ext cx="47995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Fall</a:t>
            </a:r>
            <a:endParaRPr lang="en-US" sz="900" dirty="0"/>
          </a:p>
        </p:txBody>
      </p:sp>
      <p:sp>
        <p:nvSpPr>
          <p:cNvPr id="36" name="TextBox 35"/>
          <p:cNvSpPr txBox="1"/>
          <p:nvPr/>
        </p:nvSpPr>
        <p:spPr>
          <a:xfrm>
            <a:off x="3587442" y="2596860"/>
            <a:ext cx="47995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Fall</a:t>
            </a:r>
            <a:endParaRPr lang="en-US" sz="900" dirty="0"/>
          </a:p>
        </p:txBody>
      </p:sp>
      <p:sp>
        <p:nvSpPr>
          <p:cNvPr id="37" name="TextBox 36"/>
          <p:cNvSpPr txBox="1"/>
          <p:nvPr/>
        </p:nvSpPr>
        <p:spPr>
          <a:xfrm>
            <a:off x="4826424" y="2589370"/>
            <a:ext cx="47995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Fall</a:t>
            </a:r>
            <a:endParaRPr lang="en-US" sz="900" dirty="0"/>
          </a:p>
        </p:txBody>
      </p:sp>
      <p:sp>
        <p:nvSpPr>
          <p:cNvPr id="38" name="TextBox 37"/>
          <p:cNvSpPr txBox="1"/>
          <p:nvPr/>
        </p:nvSpPr>
        <p:spPr>
          <a:xfrm>
            <a:off x="6108590" y="2604613"/>
            <a:ext cx="47995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Fall</a:t>
            </a:r>
            <a:endParaRPr lang="en-US" sz="900" dirty="0"/>
          </a:p>
        </p:txBody>
      </p:sp>
      <p:sp>
        <p:nvSpPr>
          <p:cNvPr id="39" name="TextBox 38"/>
          <p:cNvSpPr txBox="1"/>
          <p:nvPr/>
        </p:nvSpPr>
        <p:spPr>
          <a:xfrm>
            <a:off x="7240326" y="2610673"/>
            <a:ext cx="47995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Fall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1251393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Concept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The QEP will facilitate </a:t>
            </a:r>
            <a:r>
              <a:rPr lang="en-US" b="1" dirty="0"/>
              <a:t>transformative learning</a:t>
            </a:r>
            <a:r>
              <a:rPr lang="en-US" dirty="0"/>
              <a:t> demonstrated by quality integration and reflection by students after participating in refined HIPs.</a:t>
            </a:r>
          </a:p>
          <a:p>
            <a:pPr lvl="1"/>
            <a:r>
              <a:rPr lang="en-US" dirty="0"/>
              <a:t>Students will complete 2 HIP activities and reflections in addition to a summary reflection</a:t>
            </a:r>
          </a:p>
          <a:p>
            <a:pPr lvl="1"/>
            <a:r>
              <a:rPr lang="en-US" dirty="0"/>
              <a:t>A framework will determine qualifying HIP activities</a:t>
            </a:r>
          </a:p>
          <a:p>
            <a:pPr lvl="1"/>
            <a:r>
              <a:rPr lang="en-US" dirty="0"/>
              <a:t>Designation will appear on the student’s academic transcript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92774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Transformational Learning Defined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Transformative learning is a developmental process that occurs over time and intentionally provides opportunities for </a:t>
            </a:r>
            <a:r>
              <a:rPr lang="en-US" b="1" dirty="0"/>
              <a:t>reflection</a:t>
            </a:r>
            <a:r>
              <a:rPr lang="en-US" dirty="0"/>
              <a:t> and </a:t>
            </a:r>
            <a:r>
              <a:rPr lang="en-US" b="1" dirty="0"/>
              <a:t>integration</a:t>
            </a:r>
            <a:r>
              <a:rPr lang="en-US" dirty="0"/>
              <a:t>. The process' intention is for students to locate one’s self within their community of learning and practice and experience a shift in worldview that informs future action. </a:t>
            </a:r>
          </a:p>
        </p:txBody>
      </p:sp>
    </p:spTree>
    <p:extLst>
      <p:ext uri="{BB962C8B-B14F-4D97-AF65-F5344CB8AC3E}">
        <p14:creationId xmlns:p14="http://schemas.microsoft.com/office/powerpoint/2010/main" val="31997342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Outcomes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n-US" dirty="0" smtClean="0"/>
              <a:t>I.1 </a:t>
            </a:r>
            <a:r>
              <a:rPr lang="en-US" dirty="0"/>
              <a:t>Connect relevant experience and academic knowledge</a:t>
            </a:r>
          </a:p>
          <a:p>
            <a:pPr lvl="0"/>
            <a:r>
              <a:rPr lang="en-US" dirty="0" smtClean="0"/>
              <a:t>I.2 </a:t>
            </a:r>
            <a:r>
              <a:rPr lang="en-US" dirty="0"/>
              <a:t>See (make) connections across disciplines, perspectives</a:t>
            </a:r>
          </a:p>
          <a:p>
            <a:pPr lvl="0"/>
            <a:r>
              <a:rPr lang="en-US" dirty="0" smtClean="0"/>
              <a:t>I.3 </a:t>
            </a:r>
            <a:r>
              <a:rPr lang="en-US" dirty="0"/>
              <a:t>Adapt and apply skills, abilities, theories, or methodologies gained in one situation to new situations</a:t>
            </a:r>
          </a:p>
          <a:p>
            <a:pPr lvl="0"/>
            <a:r>
              <a:rPr lang="en-US" dirty="0" smtClean="0"/>
              <a:t>R.1 </a:t>
            </a:r>
            <a:r>
              <a:rPr lang="en-US" dirty="0"/>
              <a:t>Demonstrate a developing sense of self as a learner, building on prior experiences to respond to new and challenging contexts (may be evident in self-assessment, reflection, or creative work)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232765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3C993ED7FAF6E418DCCC9F256554258" ma:contentTypeVersion="4" ma:contentTypeDescription="Create a new document." ma:contentTypeScope="" ma:versionID="ebebccf79068a9b429fcb69cf3dd6c89">
  <xsd:schema xmlns:xsd="http://www.w3.org/2001/XMLSchema" xmlns:xs="http://www.w3.org/2001/XMLSchema" xmlns:p="http://schemas.microsoft.com/office/2006/metadata/properties" xmlns:ns2="581a2055-ffb9-40f6-84f4-7c20ec88be64" xmlns:ns3="28a25121-3fbe-458e-82bc-644e42b33e11" targetNamespace="http://schemas.microsoft.com/office/2006/metadata/properties" ma:root="true" ma:fieldsID="f588bf18f8b87cd42e6f328201890c69" ns2:_="" ns3:_="">
    <xsd:import namespace="581a2055-ffb9-40f6-84f4-7c20ec88be64"/>
    <xsd:import namespace="28a25121-3fbe-458e-82bc-644e42b33e1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81a2055-ffb9-40f6-84f4-7c20ec88be6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8a25121-3fbe-458e-82bc-644e42b33e11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677B718-C643-40A6-8E7F-CEFC20F720A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AB89F1A-0E75-4C2A-A8B3-69325ADE776E}">
  <ds:schemaRefs>
    <ds:schemaRef ds:uri="581a2055-ffb9-40f6-84f4-7c20ec88be64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28a25121-3fbe-458e-82bc-644e42b33e11"/>
    <ds:schemaRef ds:uri="http://www.w3.org/XML/1998/namespace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230012CE-AA90-458A-A99B-B7EE7522684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81a2055-ffb9-40f6-84f4-7c20ec88be64"/>
    <ds:schemaRef ds:uri="28a25121-3fbe-458e-82bc-644e42b33e1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1199</TotalTime>
  <Words>293</Words>
  <Application>Microsoft Office PowerPoint</Application>
  <PresentationFormat>On-screen Show (4:3)</PresentationFormat>
  <Paragraphs>76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Century Gothic</vt:lpstr>
      <vt:lpstr>Office Theme</vt:lpstr>
      <vt:lpstr>Quality Enhancement Plan</vt:lpstr>
      <vt:lpstr>Agenda</vt:lpstr>
      <vt:lpstr>Development Timeline</vt:lpstr>
      <vt:lpstr>QEP Implementation and Reporting</vt:lpstr>
      <vt:lpstr>Concept</vt:lpstr>
      <vt:lpstr>Transformational Learning Defined</vt:lpstr>
      <vt:lpstr>Learning Outcomes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Lucy Kimundi</dc:creator>
  <cp:lastModifiedBy>Lee Hyaduck</cp:lastModifiedBy>
  <cp:revision>54</cp:revision>
  <dcterms:created xsi:type="dcterms:W3CDTF">2013-01-12T18:28:24Z</dcterms:created>
  <dcterms:modified xsi:type="dcterms:W3CDTF">2017-11-22T17:34:38Z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0x01010083C993ED7FAF6E418DCCC9F256554258</vt:lpwstr>
  </property>
</Properties>
</file>